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75" r:id="rId4"/>
    <p:sldId id="284" r:id="rId5"/>
    <p:sldId id="282" r:id="rId6"/>
    <p:sldId id="281" r:id="rId7"/>
    <p:sldId id="268" r:id="rId8"/>
    <p:sldId id="276" r:id="rId9"/>
    <p:sldId id="285" r:id="rId10"/>
    <p:sldId id="278" r:id="rId11"/>
    <p:sldId id="279" r:id="rId12"/>
    <p:sldId id="280" r:id="rId13"/>
    <p:sldId id="286" r:id="rId14"/>
    <p:sldId id="287" r:id="rId15"/>
    <p:sldId id="291" r:id="rId16"/>
    <p:sldId id="292" r:id="rId17"/>
    <p:sldId id="293"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76934" autoAdjust="0"/>
  </p:normalViewPr>
  <p:slideViewPr>
    <p:cSldViewPr snapToGrid="0">
      <p:cViewPr varScale="1">
        <p:scale>
          <a:sx n="50" d="100"/>
          <a:sy n="50" d="100"/>
        </p:scale>
        <p:origin x="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EC793-E6F5-4619-BCCE-17EECCD4387D}"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282DC-D287-4E1E-B839-F5917E90217C}" type="slidenum">
              <a:rPr lang="en-US" smtClean="0"/>
              <a:t>‹#›</a:t>
            </a:fld>
            <a:endParaRPr lang="en-US"/>
          </a:p>
        </p:txBody>
      </p:sp>
    </p:spTree>
    <p:extLst>
      <p:ext uri="{BB962C8B-B14F-4D97-AF65-F5344CB8AC3E}">
        <p14:creationId xmlns:p14="http://schemas.microsoft.com/office/powerpoint/2010/main" val="352127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airbus.com/" TargetMode="External"/><Relationship Id="rId13" Type="http://schemas.openxmlformats.org/officeDocument/2006/relationships/hyperlink" Target="http://www.tsa.gov/approach/tech/ait/index.shtm" TargetMode="External"/><Relationship Id="rId18" Type="http://schemas.openxmlformats.org/officeDocument/2006/relationships/hyperlink" Target="http://www.kirtland.af.mil/shared/media/document/AFD-070404-043.pdf" TargetMode="External"/><Relationship Id="rId26" Type="http://schemas.openxmlformats.org/officeDocument/2006/relationships/hyperlink" Target="http://www.globalsecurity.org/security/systems/c-manpads.htm" TargetMode="External"/><Relationship Id="rId3" Type="http://schemas.openxmlformats.org/officeDocument/2006/relationships/hyperlink" Target="http://www.nationalgeographic.com/remembering-9-11/" TargetMode="External"/><Relationship Id="rId21" Type="http://schemas.openxmlformats.org/officeDocument/2006/relationships/hyperlink" Target="http://www.sciencedaily.com/releases/2010/04/100416214943.htm" TargetMode="External"/><Relationship Id="rId7" Type="http://schemas.openxmlformats.org/officeDocument/2006/relationships/hyperlink" Target="http://patft.uspto.gov/netacgi/nph-Parser?Sect1=PTO1&amp;Sect2=HITOFF&amp;d=PALL&amp;p=1&amp;u=/netahtml/PTO/srchnum.htm&amp;r=1&amp;f=G&amp;l=50&amp;s1=7142971.PN.&amp;OS=PN/7142971&amp;RS=PN/7142971" TargetMode="External"/><Relationship Id="rId12" Type="http://schemas.openxmlformats.org/officeDocument/2006/relationships/hyperlink" Target="http://www.tsa.gov/approach/tech/etd.shtm" TargetMode="External"/><Relationship Id="rId17" Type="http://schemas.openxmlformats.org/officeDocument/2006/relationships/hyperlink" Target="http://www.nij.gov/about/speeches/past-directors/aviation.htm" TargetMode="External"/><Relationship Id="rId25" Type="http://schemas.openxmlformats.org/officeDocument/2006/relationships/hyperlink" Target="http://abcnews.go.com/WN/umar-farouk-abdulmutallab-pleads-guilty-attempted-plane-bombing/story?id=9510524" TargetMode="External"/><Relationship Id="rId2" Type="http://schemas.openxmlformats.org/officeDocument/2006/relationships/slide" Target="../slides/slide2.xml"/><Relationship Id="rId16" Type="http://schemas.openxmlformats.org/officeDocument/2006/relationships/hyperlink" Target="http://ec.europa.eu/research/transport/projects/items/safee_en.htm" TargetMode="External"/><Relationship Id="rId20" Type="http://schemas.openxmlformats.org/officeDocument/2006/relationships/hyperlink" Target="http://www.scienceupdate.com/show.php?date=20071101" TargetMode="External"/><Relationship Id="rId1" Type="http://schemas.openxmlformats.org/officeDocument/2006/relationships/notesMaster" Target="../notesMasters/notesMaster1.xml"/><Relationship Id="rId6" Type="http://schemas.openxmlformats.org/officeDocument/2006/relationships/hyperlink" Target="http://www.schneier.com/about.html" TargetMode="External"/><Relationship Id="rId11" Type="http://schemas.openxmlformats.org/officeDocument/2006/relationships/hyperlink" Target="http://www.nationalgeographic.com/remembering-9-11/pictures-memory-remains/" TargetMode="External"/><Relationship Id="rId24" Type="http://schemas.openxmlformats.org/officeDocument/2006/relationships/hyperlink" Target="http://www.fas.org/" TargetMode="External"/><Relationship Id="rId5" Type="http://schemas.openxmlformats.org/officeDocument/2006/relationships/hyperlink" Target="http://channel.nationalgeographic.com/channel/series/remembering-9-11/#tab-timeline" TargetMode="External"/><Relationship Id="rId15" Type="http://schemas.openxmlformats.org/officeDocument/2006/relationships/hyperlink" Target="http://news.nationalgeographic.com/news/2006/09/photogalleries/9-11/" TargetMode="External"/><Relationship Id="rId23" Type="http://schemas.openxmlformats.org/officeDocument/2006/relationships/hyperlink" Target="http://www.globalsecurity.org/org/staff/pike.htm" TargetMode="External"/><Relationship Id="rId28" Type="http://schemas.openxmlformats.org/officeDocument/2006/relationships/hyperlink" Target="http://www.rand.org/pubs/occasional_papers/2005/RAND_OP106.pdf" TargetMode="External"/><Relationship Id="rId10" Type="http://schemas.openxmlformats.org/officeDocument/2006/relationships/hyperlink" Target="http://www.sueddeutsche.de/panorama/flugzeuge-entfuehrung-zwecklos-1.924341" TargetMode="External"/><Relationship Id="rId19" Type="http://schemas.openxmlformats.org/officeDocument/2006/relationships/hyperlink" Target="http://news.nationalgeographic.com/news/2011/08/pictures/110830-9/11-world-trade-center-ship-ground-zero-new-york-nation-science/#/18th-century-ship-found-world-trade-center-ground-zero-site_39806_600x450.jpg" TargetMode="External"/><Relationship Id="rId4" Type="http://schemas.openxmlformats.org/officeDocument/2006/relationships/hyperlink" Target="http://newswatch.nationalgeographic.com/2011/09/07/the-original-plans-for-911/" TargetMode="External"/><Relationship Id="rId9" Type="http://schemas.openxmlformats.org/officeDocument/2006/relationships/hyperlink" Target="http://www.siemens.com/entry/cc/en/" TargetMode="External"/><Relationship Id="rId14" Type="http://schemas.openxmlformats.org/officeDocument/2006/relationships/hyperlink" Target="http://www.washingtonpost.com/wp-dyn/content/article/2006/10/27/AR2006102701478.html" TargetMode="External"/><Relationship Id="rId22" Type="http://schemas.openxmlformats.org/officeDocument/2006/relationships/hyperlink" Target="http://ngm.nationalgeographic.com/2011/09/remembering-9-11/gallery#/1" TargetMode="External"/><Relationship Id="rId27" Type="http://schemas.openxmlformats.org/officeDocument/2006/relationships/hyperlink" Target="http://www.nytimes.com/2011/03/04/world/africa/04weapons.html?_r=2&amp;pagewanted=al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a:t>
            </a:fld>
            <a:endParaRPr lang="en-US"/>
          </a:p>
        </p:txBody>
      </p:sp>
    </p:spTree>
    <p:extLst>
      <p:ext uri="{BB962C8B-B14F-4D97-AF65-F5344CB8AC3E}">
        <p14:creationId xmlns:p14="http://schemas.microsoft.com/office/powerpoint/2010/main" val="77031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13</a:t>
            </a:fld>
            <a:endParaRPr lang="en-US"/>
          </a:p>
        </p:txBody>
      </p:sp>
    </p:spTree>
    <p:extLst>
      <p:ext uri="{BB962C8B-B14F-4D97-AF65-F5344CB8AC3E}">
        <p14:creationId xmlns:p14="http://schemas.microsoft.com/office/powerpoint/2010/main" val="3615246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14</a:t>
            </a:fld>
            <a:endParaRPr lang="en-US"/>
          </a:p>
        </p:txBody>
      </p:sp>
    </p:spTree>
    <p:extLst>
      <p:ext uri="{BB962C8B-B14F-4D97-AF65-F5344CB8AC3E}">
        <p14:creationId xmlns:p14="http://schemas.microsoft.com/office/powerpoint/2010/main" val="215402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15</a:t>
            </a:fld>
            <a:endParaRPr lang="en-US"/>
          </a:p>
        </p:txBody>
      </p:sp>
    </p:spTree>
    <p:extLst>
      <p:ext uri="{BB962C8B-B14F-4D97-AF65-F5344CB8AC3E}">
        <p14:creationId xmlns:p14="http://schemas.microsoft.com/office/powerpoint/2010/main" val="194095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16</a:t>
            </a:fld>
            <a:endParaRPr lang="en-US"/>
          </a:p>
        </p:txBody>
      </p:sp>
    </p:spTree>
    <p:extLst>
      <p:ext uri="{BB962C8B-B14F-4D97-AF65-F5344CB8AC3E}">
        <p14:creationId xmlns:p14="http://schemas.microsoft.com/office/powerpoint/2010/main" val="301196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17</a:t>
            </a:fld>
            <a:endParaRPr lang="en-US"/>
          </a:p>
        </p:txBody>
      </p:sp>
    </p:spTree>
    <p:extLst>
      <p:ext uri="{BB962C8B-B14F-4D97-AF65-F5344CB8AC3E}">
        <p14:creationId xmlns:p14="http://schemas.microsoft.com/office/powerpoint/2010/main" val="1063368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18</a:t>
            </a:fld>
            <a:endParaRPr lang="en-US"/>
          </a:p>
        </p:txBody>
      </p:sp>
    </p:spTree>
    <p:extLst>
      <p:ext uri="{BB962C8B-B14F-4D97-AF65-F5344CB8AC3E}">
        <p14:creationId xmlns:p14="http://schemas.microsoft.com/office/powerpoint/2010/main" val="189020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dirty="0">
                <a:solidFill>
                  <a:srgbClr val="FF0000"/>
                </a:solidFill>
                <a:effectLst/>
                <a:latin typeface="lemonde-journal"/>
              </a:rPr>
              <a:t>https://www.cfr.org/councilofcouncils/global-memos/911-effect-and-transformation-global-security</a:t>
            </a:r>
          </a:p>
          <a:p>
            <a:endParaRPr lang="en-US" b="0" i="0" dirty="0">
              <a:solidFill>
                <a:srgbClr val="4B535D"/>
              </a:solidFill>
              <a:effectLst/>
              <a:latin typeface="lemonde-journal"/>
            </a:endParaRPr>
          </a:p>
          <a:p>
            <a:r>
              <a:rPr lang="en-US" b="0" i="0" dirty="0">
                <a:solidFill>
                  <a:srgbClr val="4B535D"/>
                </a:solidFill>
                <a:effectLst/>
                <a:latin typeface="lemonde-journal"/>
              </a:rPr>
              <a:t>The 9/11 attacks fundamentally reshaped the U.S. intelligence community and those of many of its close allies. In the words of a former CIA station chief, the CIA underwent a massive transformation—from gathering to hunting. This new mission supported an emphasis on kinetic counterterrorism, enshrined in the 2002 U.S. National Security Strategy, with its determination to “disrupt and destroy terrorist organizations of global reach.”</a:t>
            </a:r>
          </a:p>
          <a:p>
            <a:endParaRPr lang="en-US" b="0" i="0" dirty="0">
              <a:solidFill>
                <a:srgbClr val="4B535D"/>
              </a:solidFill>
              <a:effectLst/>
              <a:latin typeface="lemonde-journal"/>
            </a:endParaRPr>
          </a:p>
          <a:p>
            <a:pPr algn="l"/>
            <a:r>
              <a:rPr lang="en-US" b="1" i="0" dirty="0">
                <a:solidFill>
                  <a:srgbClr val="4B535D"/>
                </a:solidFill>
                <a:effectLst/>
                <a:latin typeface="lemonde-journal"/>
              </a:rPr>
              <a:t>The New World of Surveillance</a:t>
            </a:r>
            <a:endParaRPr lang="en-US" b="0" i="0" dirty="0">
              <a:solidFill>
                <a:srgbClr val="4B535D"/>
              </a:solidFill>
              <a:effectLst/>
              <a:latin typeface="lemonde-journal"/>
            </a:endParaRPr>
          </a:p>
          <a:p>
            <a:pPr algn="l"/>
            <a:r>
              <a:rPr lang="en-US" b="0" i="0" dirty="0">
                <a:solidFill>
                  <a:srgbClr val="4B535D"/>
                </a:solidFill>
                <a:effectLst/>
                <a:latin typeface="lemonde-journal"/>
              </a:rPr>
              <a:t> </a:t>
            </a:r>
          </a:p>
          <a:p>
            <a:pPr algn="l"/>
            <a:r>
              <a:rPr lang="en-US" b="0" i="0" dirty="0">
                <a:solidFill>
                  <a:srgbClr val="4B535D"/>
                </a:solidFill>
                <a:effectLst/>
                <a:latin typeface="lemonde-journal"/>
              </a:rPr>
              <a:t>The 9/11 attacks fundamentally reshaped the U.S. intelligence community and those of many of its close allies. In the words of a former CIA station chief, the CIA underwent a massive transformation—from gathering to hunting. This new mission supported an emphasis on kinetic counterterrorism, enshrined in the 2002 U.S. National Security Strategy, with its determination to “disrupt and destroy terrorist organizations of global reach.”</a:t>
            </a:r>
          </a:p>
          <a:p>
            <a:pPr algn="l"/>
            <a:r>
              <a:rPr lang="en-US" b="0" i="0" dirty="0">
                <a:solidFill>
                  <a:srgbClr val="4B535D"/>
                </a:solidFill>
                <a:effectLst/>
                <a:latin typeface="lemonde-journal"/>
              </a:rPr>
              <a:t>The global war on terror required a shift in surveillance targets from traditional state threats and their militaries to much more amorphous terrorist networks. The nonstate actor threat required new tools and methods for surveillance. Led by the United States, the post-9/11 world of surveillance features an increasing reliance on a new tool of imagery intelligence—the drone—which rapidly became a dual-use weapon for both gathering and, in its armed form, hunting.</a:t>
            </a:r>
          </a:p>
          <a:p>
            <a:pPr algn="l"/>
            <a:r>
              <a:rPr lang="en-US" b="0" i="0" dirty="0">
                <a:solidFill>
                  <a:srgbClr val="4B535D"/>
                </a:solidFill>
                <a:effectLst/>
                <a:latin typeface="lemonde-journal"/>
              </a:rPr>
              <a:t>Drone use escalated during the Afghanistan conflict, as did attendant controversies about rules of engagement and civilian casualties. It spilled across borders, particularly into Pakistan, which harbored terrorist groups fighting in Afghanistan, and ultimately into other theaters, such as Iraq, Somalia, and Syria. Although the United States led in drone innovation, it quickly entered the intelligence and military arsenals of many other states. As commercial and technical accessibility grew and costs fell, it even into the hands of terrorist groups such as the self-proclaimed Islamic State.</a:t>
            </a:r>
          </a:p>
          <a:p>
            <a:pPr algn="l"/>
            <a:r>
              <a:rPr lang="en-US" b="0" i="0" dirty="0">
                <a:solidFill>
                  <a:srgbClr val="4B535D"/>
                </a:solidFill>
                <a:effectLst/>
                <a:latin typeface="lemonde-journal"/>
              </a:rPr>
              <a:t>A second critical development was the rise of domestic and global internet monitoring, and with it the advent of mass data collection and analytics. Ingestion of vast quantities of what is technically described as unselected information required new data storage, management, and analysis tools, including unprecedented computing power and the application of artificial intelligence to filter information. This new form of surveillance, representing as it did a historic turn away from targeted intelligence gathering, also needed a rationale, often depicted as finding needles in haystacks, but with a twist. Intelligence communities now argued that exploring the haystack was required to properly focus intelligence on its needle-like targets.</a:t>
            </a:r>
          </a:p>
          <a:p>
            <a:pPr algn="l"/>
            <a:r>
              <a:rPr lang="en-US" b="0" i="0" dirty="0">
                <a:solidFill>
                  <a:srgbClr val="4B535D"/>
                </a:solidFill>
                <a:effectLst/>
                <a:latin typeface="lemonde-journal"/>
              </a:rPr>
              <a:t>Mass data surveillance raised new global political tensions, which came to the fore with the revelations of the former National Security Agency contractor Edward Snowden, who revealed elements of the scale of the U.S. program, which operated in conjunction with the Five Eyes intelligence partners (Australia, Canada, New Zealand, and United Kingdom). The Snowden revelations also led to profound and enduring controversies over the legality of mass data surveillance and concerns over privacy protections and rights in democratic countries.</a:t>
            </a:r>
          </a:p>
          <a:p>
            <a:pPr algn="l"/>
            <a:r>
              <a:rPr lang="en-US" b="0" i="0" dirty="0">
                <a:solidFill>
                  <a:srgbClr val="4B535D"/>
                </a:solidFill>
                <a:effectLst/>
                <a:latin typeface="lemonde-journal"/>
              </a:rPr>
              <a:t>When state intelligence systems led, driven by a preoccupation with counterterrorism, the private sector followed. The corporate world may eventually use drones to bring parcels to our doorsteps, but what it really grasped was the potential for mass data surveillance and analytics to find, target, exploit, and keep consumer audiences, aided by the rise of social media platforms for expansive advertisement.</a:t>
            </a:r>
          </a:p>
          <a:p>
            <a:pPr algn="l"/>
            <a:r>
              <a:rPr lang="en-US" b="0" i="0" dirty="0">
                <a:solidFill>
                  <a:srgbClr val="4B535D"/>
                </a:solidFill>
                <a:effectLst/>
                <a:latin typeface="lemonde-journal"/>
              </a:rPr>
              <a:t>The growth of surveillance for intelligence and war fighting is a prime legacy of the 9/11 attacks. It has now found a wholly unexpected parallel existence in surveillance for commerce—the aptly named surveillance capitalism.</a:t>
            </a:r>
          </a:p>
          <a:p>
            <a:pPr algn="l"/>
            <a:r>
              <a:rPr lang="en-US" b="0" i="0" dirty="0">
                <a:solidFill>
                  <a:srgbClr val="4B535D"/>
                </a:solidFill>
                <a:effectLst/>
                <a:latin typeface="lemonde-journal"/>
              </a:rPr>
              <a:t>Meanwhile, threats lost sight of in the years of preoccupation with terrorism have reemerged, conjuring new forms of state surveillance. The experience of COVID-19 has introduced the world to the need for systemic health surveillance within and beyond national borders.</a:t>
            </a:r>
          </a:p>
          <a:p>
            <a:pPr algn="l"/>
            <a:r>
              <a:rPr lang="en-US" b="0" i="0" dirty="0">
                <a:solidFill>
                  <a:srgbClr val="4B535D"/>
                </a:solidFill>
                <a:effectLst/>
                <a:latin typeface="lemonde-journal"/>
              </a:rPr>
              <a:t>If there is an upside, it is that changes in the world of state and private-sector surveillance have also revitalized debates about global governance, democratic rights, accountability, and privacy.</a:t>
            </a:r>
          </a:p>
          <a:p>
            <a:endParaRPr lang="en-US" b="0" i="0" dirty="0">
              <a:solidFill>
                <a:srgbClr val="4B535D"/>
              </a:solidFill>
              <a:effectLst/>
              <a:latin typeface="lemonde-journal"/>
            </a:endParaRPr>
          </a:p>
          <a:p>
            <a:endParaRPr lang="en-US" b="0" i="0" dirty="0">
              <a:solidFill>
                <a:srgbClr val="4B535D"/>
              </a:solidFill>
              <a:effectLst/>
              <a:latin typeface="lemonde-journal"/>
            </a:endParaRPr>
          </a:p>
          <a:p>
            <a:r>
              <a:rPr lang="en-US" dirty="0"/>
              <a:t>https://www.nationalgeographic.com/history/article/110907-9-11-september-11-anniversary-science-tech-prevent</a:t>
            </a:r>
          </a:p>
          <a:p>
            <a:pPr algn="l"/>
            <a:r>
              <a:rPr lang="en-US" b="0" i="0" dirty="0">
                <a:solidFill>
                  <a:srgbClr val="000000"/>
                </a:solidFill>
                <a:effectLst/>
                <a:latin typeface="GeoEditBold"/>
              </a:rPr>
              <a:t>9/11: Six Tech Advances to Prevent Future Attacks</a:t>
            </a:r>
          </a:p>
          <a:p>
            <a:pPr algn="l"/>
            <a:r>
              <a:rPr lang="en-US" b="0" i="0" dirty="0">
                <a:solidFill>
                  <a:srgbClr val="000000"/>
                </a:solidFill>
                <a:effectLst/>
                <a:latin typeface="GeoEditRegular"/>
              </a:rPr>
              <a:t>RC airliners, "dazzlers" among proposed tech to tackle air-based terrorism.</a:t>
            </a:r>
          </a:p>
          <a:p>
            <a:pPr algn="l"/>
            <a:r>
              <a:rPr lang="en-US" b="0" i="0" dirty="0">
                <a:solidFill>
                  <a:srgbClr val="333333"/>
                </a:solidFill>
                <a:effectLst/>
                <a:latin typeface="Georgia" panose="02040502050405020303" pitchFamily="18" charset="0"/>
              </a:rPr>
              <a:t>s the </a:t>
            </a:r>
            <a:r>
              <a:rPr lang="en-US" b="0" i="0" u="none" strike="noStrike" dirty="0">
                <a:solidFill>
                  <a:srgbClr val="333333"/>
                </a:solidFill>
                <a:effectLst/>
                <a:latin typeface="Georgia" panose="02040502050405020303" pitchFamily="18" charset="0"/>
                <a:hlinkClick r:id="rId3"/>
              </a:rPr>
              <a:t>tenth anniversary of 9/11</a:t>
            </a:r>
            <a:r>
              <a:rPr lang="en-US" b="0" i="0" dirty="0">
                <a:solidFill>
                  <a:srgbClr val="333333"/>
                </a:solidFill>
                <a:effectLst/>
                <a:latin typeface="Georgia" panose="02040502050405020303" pitchFamily="18" charset="0"/>
              </a:rPr>
              <a:t> approaches, imagine a replay of the attack: Another band of terrorists armed with box cutters manages to sneak onto an airliner and attempts to seize it for a suicide mission. (Read </a:t>
            </a:r>
            <a:r>
              <a:rPr lang="en-US" b="0" i="0" u="none" strike="noStrike" dirty="0">
                <a:solidFill>
                  <a:srgbClr val="333333"/>
                </a:solidFill>
                <a:effectLst/>
                <a:latin typeface="Georgia" panose="02040502050405020303" pitchFamily="18" charset="0"/>
                <a:hlinkClick r:id="rId4"/>
              </a:rPr>
              <a:t>"The Original Plans for 9/11."</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As the terrorists rush into the cockpit, sensors send out an alarm to antiterrorism officials on the ground. They remotely disable the cockpit controls, engage an uninterruptible autopilot system, and land the plane in a secure location, where Navy SEALs rush on board and capture or kill the terrorists.</a:t>
            </a:r>
          </a:p>
          <a:p>
            <a:pPr algn="l"/>
            <a:r>
              <a:rPr lang="en-US" b="0" i="0" dirty="0">
                <a:solidFill>
                  <a:srgbClr val="333333"/>
                </a:solidFill>
                <a:effectLst/>
                <a:latin typeface="Georgia" panose="02040502050405020303" pitchFamily="18" charset="0"/>
              </a:rPr>
              <a:t>It's not as far-fetched as you might think.</a:t>
            </a:r>
          </a:p>
          <a:p>
            <a:pPr algn="l"/>
            <a:r>
              <a:rPr lang="en-US" b="0" i="0" dirty="0">
                <a:solidFill>
                  <a:srgbClr val="333333"/>
                </a:solidFill>
                <a:effectLst/>
                <a:latin typeface="Georgia" panose="02040502050405020303" pitchFamily="18" charset="0"/>
              </a:rPr>
              <a:t>(See a </a:t>
            </a:r>
            <a:r>
              <a:rPr lang="en-US" b="0" i="0" u="none" strike="noStrike" dirty="0">
                <a:solidFill>
                  <a:srgbClr val="333333"/>
                </a:solidFill>
                <a:effectLst/>
                <a:latin typeface="Georgia" panose="02040502050405020303" pitchFamily="18" charset="0"/>
                <a:hlinkClick r:id="rId5"/>
              </a:rPr>
              <a:t>time line of the events of 9/11</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Airliner remote control is just one of the many technologies on the horizon that could potentially thwart aviation-based attacks like the 9/11 disaster, according to government documents, journal articles, and antiterrorism experts.</a:t>
            </a:r>
          </a:p>
          <a:p>
            <a:pPr algn="l"/>
            <a:r>
              <a:rPr lang="en-US" b="0" i="0" dirty="0">
                <a:solidFill>
                  <a:srgbClr val="333333"/>
                </a:solidFill>
                <a:effectLst/>
                <a:latin typeface="Georgia" panose="02040502050405020303" pitchFamily="18" charset="0"/>
              </a:rPr>
              <a:t>Potential defenses range from advanced electronic surveillance systems that could intercept would-be terrorists before they get onto a plane to nonlethal weaponry and protective gear for flight crews, which would stymie an in-flight assault.</a:t>
            </a:r>
          </a:p>
          <a:p>
            <a:pPr algn="l"/>
            <a:r>
              <a:rPr lang="en-US" b="0" i="0" dirty="0">
                <a:solidFill>
                  <a:srgbClr val="333333"/>
                </a:solidFill>
                <a:effectLst/>
                <a:latin typeface="Georgia" panose="02040502050405020303" pitchFamily="18" charset="0"/>
              </a:rPr>
              <a:t>But experts say that simply being prepared to stop a 9/11-type attack is not enough, since future attacks will likely use different methods to maintain the element of surprise.</a:t>
            </a:r>
          </a:p>
          <a:p>
            <a:pPr algn="l"/>
            <a:r>
              <a:rPr lang="en-US" b="0" i="0" dirty="0">
                <a:solidFill>
                  <a:srgbClr val="333333"/>
                </a:solidFill>
                <a:effectLst/>
                <a:latin typeface="Georgia" panose="02040502050405020303" pitchFamily="18" charset="0"/>
              </a:rPr>
              <a:t>For that reason, experts are also searching for technology to defend aircraft against a much wider range of threats—including shoulder-fired missiles—and racing to develop attack-prevention software.</a:t>
            </a:r>
          </a:p>
          <a:p>
            <a:pPr algn="l"/>
            <a:r>
              <a:rPr lang="en-US" b="0" i="0" dirty="0">
                <a:solidFill>
                  <a:srgbClr val="333333"/>
                </a:solidFill>
                <a:effectLst/>
                <a:latin typeface="Georgia" panose="02040502050405020303" pitchFamily="18" charset="0"/>
              </a:rPr>
              <a:t>Unfortunately, it's probably only a matter of time before aviation defenses are tested again.</a:t>
            </a:r>
          </a:p>
          <a:p>
            <a:pPr algn="l"/>
            <a:r>
              <a:rPr lang="en-US" b="0" i="0" dirty="0">
                <a:solidFill>
                  <a:srgbClr val="333333"/>
                </a:solidFill>
                <a:effectLst/>
                <a:latin typeface="Georgia" panose="02040502050405020303" pitchFamily="18" charset="0"/>
              </a:rPr>
              <a:t>"Someone will attack airplanes again eventually," said </a:t>
            </a:r>
            <a:r>
              <a:rPr lang="en-US" b="0" i="0" u="none" strike="noStrike" dirty="0">
                <a:solidFill>
                  <a:srgbClr val="333333"/>
                </a:solidFill>
                <a:effectLst/>
                <a:latin typeface="Georgia" panose="02040502050405020303" pitchFamily="18" charset="0"/>
                <a:hlinkClick r:id="rId6"/>
              </a:rPr>
              <a:t>Bruce </a:t>
            </a:r>
            <a:r>
              <a:rPr lang="en-US" b="0" i="0" u="none" strike="noStrike" dirty="0" err="1">
                <a:solidFill>
                  <a:srgbClr val="333333"/>
                </a:solidFill>
                <a:effectLst/>
                <a:latin typeface="Georgia" panose="02040502050405020303" pitchFamily="18" charset="0"/>
                <a:hlinkClick r:id="rId6"/>
              </a:rPr>
              <a:t>Schneier</a:t>
            </a:r>
            <a:r>
              <a:rPr lang="en-US" b="0" i="0" dirty="0">
                <a:solidFill>
                  <a:srgbClr val="333333"/>
                </a:solidFill>
                <a:effectLst/>
                <a:latin typeface="Georgia" panose="02040502050405020303" pitchFamily="18" charset="0"/>
              </a:rPr>
              <a:t>, a security technologist and author. "They have for decades and will continue for decades."</a:t>
            </a:r>
          </a:p>
          <a:p>
            <a:pPr algn="l"/>
            <a:br>
              <a:rPr lang="en-US" b="0" i="0" dirty="0">
                <a:solidFill>
                  <a:srgbClr val="333333"/>
                </a:solidFill>
                <a:effectLst/>
                <a:latin typeface="Georgia" panose="02040502050405020303" pitchFamily="18" charset="0"/>
              </a:rPr>
            </a:br>
            <a:r>
              <a:rPr lang="en-US" b="0" i="0" dirty="0">
                <a:solidFill>
                  <a:srgbClr val="333333"/>
                </a:solidFill>
                <a:effectLst/>
                <a:latin typeface="Georgia" panose="02040502050405020303" pitchFamily="18" charset="0"/>
              </a:rPr>
              <a:t>1. Remote-Controlled Airliners</a:t>
            </a:r>
          </a:p>
          <a:p>
            <a:pPr algn="l"/>
            <a:r>
              <a:rPr lang="en-US" b="0" i="0" dirty="0">
                <a:solidFill>
                  <a:srgbClr val="333333"/>
                </a:solidFill>
                <a:effectLst/>
                <a:latin typeface="Georgia" panose="02040502050405020303" pitchFamily="18" charset="0"/>
              </a:rPr>
              <a:t>According to a </a:t>
            </a:r>
            <a:r>
              <a:rPr lang="en-US" b="0" i="0" u="none" strike="noStrike" dirty="0">
                <a:solidFill>
                  <a:srgbClr val="333333"/>
                </a:solidFill>
                <a:effectLst/>
                <a:latin typeface="Georgia" panose="02040502050405020303" pitchFamily="18" charset="0"/>
                <a:hlinkClick r:id="rId7"/>
              </a:rPr>
              <a:t>U.S. patent document</a:t>
            </a:r>
            <a:r>
              <a:rPr lang="en-US" b="0" i="0" dirty="0">
                <a:solidFill>
                  <a:srgbClr val="333333"/>
                </a:solidFill>
                <a:effectLst/>
                <a:latin typeface="Georgia" panose="02040502050405020303" pitchFamily="18" charset="0"/>
              </a:rPr>
              <a:t>, aviation giant Boeing has actually developed remote-control technology for flying an airliner, which—at least in theory—could have prevented the attacks on the World Trade Center and Pentagon that killed nearly 3,000 people.</a:t>
            </a:r>
          </a:p>
          <a:p>
            <a:pPr algn="l"/>
            <a:r>
              <a:rPr lang="en-US" b="0" i="0" dirty="0">
                <a:solidFill>
                  <a:srgbClr val="333333"/>
                </a:solidFill>
                <a:effectLst/>
                <a:latin typeface="Georgia" panose="02040502050405020303" pitchFamily="18" charset="0"/>
              </a:rPr>
              <a:t>Boeing spokesperson Doug Alder said in an e-mail that the aircraft maker isn't currently planning to produce the device. But a European consortium that includes aircraft maker </a:t>
            </a:r>
            <a:r>
              <a:rPr lang="en-US" b="0" i="0" u="none" strike="noStrike" dirty="0">
                <a:solidFill>
                  <a:srgbClr val="333333"/>
                </a:solidFill>
                <a:effectLst/>
                <a:latin typeface="Georgia" panose="02040502050405020303" pitchFamily="18" charset="0"/>
                <a:hlinkClick r:id="rId8"/>
              </a:rPr>
              <a:t>Airbus</a:t>
            </a:r>
            <a:r>
              <a:rPr lang="en-US" b="0" i="0" dirty="0">
                <a:solidFill>
                  <a:srgbClr val="333333"/>
                </a:solidFill>
                <a:effectLst/>
                <a:latin typeface="Georgia" panose="02040502050405020303" pitchFamily="18" charset="0"/>
              </a:rPr>
              <a:t> and electronics and engineering giant </a:t>
            </a:r>
            <a:r>
              <a:rPr lang="en-US" b="0" i="0" u="none" strike="noStrike" dirty="0">
                <a:solidFill>
                  <a:srgbClr val="333333"/>
                </a:solidFill>
                <a:effectLst/>
                <a:latin typeface="Georgia" panose="02040502050405020303" pitchFamily="18" charset="0"/>
                <a:hlinkClick r:id="rId9"/>
              </a:rPr>
              <a:t>Siemens</a:t>
            </a:r>
            <a:r>
              <a:rPr lang="en-US" b="0" i="0" dirty="0">
                <a:solidFill>
                  <a:srgbClr val="333333"/>
                </a:solidFill>
                <a:effectLst/>
                <a:latin typeface="Georgia" panose="02040502050405020303" pitchFamily="18" charset="0"/>
              </a:rPr>
              <a:t> reportedly has been working for years on similar technology, </a:t>
            </a:r>
            <a:r>
              <a:rPr lang="en-US" b="0" i="0" u="none" strike="noStrike" dirty="0">
                <a:solidFill>
                  <a:srgbClr val="333333"/>
                </a:solidFill>
                <a:effectLst/>
                <a:latin typeface="Georgia" panose="02040502050405020303" pitchFamily="18" charset="0"/>
                <a:hlinkClick r:id="rId10"/>
              </a:rPr>
              <a:t>according to Germany's </a:t>
            </a:r>
            <a:r>
              <a:rPr lang="en-US" b="0" i="0" u="none" strike="noStrike" dirty="0" err="1">
                <a:solidFill>
                  <a:srgbClr val="333333"/>
                </a:solidFill>
                <a:effectLst/>
                <a:latin typeface="Georgia" panose="02040502050405020303" pitchFamily="18" charset="0"/>
                <a:hlinkClick r:id="rId10"/>
              </a:rPr>
              <a:t>Süddeutsche</a:t>
            </a:r>
            <a:r>
              <a:rPr lang="en-US" b="0" i="0" u="none" strike="noStrike" dirty="0">
                <a:solidFill>
                  <a:srgbClr val="333333"/>
                </a:solidFill>
                <a:effectLst/>
                <a:latin typeface="Georgia" panose="02040502050405020303" pitchFamily="18" charset="0"/>
                <a:hlinkClick r:id="rId10"/>
              </a:rPr>
              <a:t> Zeitung newspaper</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(See </a:t>
            </a:r>
            <a:r>
              <a:rPr lang="en-US" b="0" i="0" u="none" strike="noStrike" dirty="0">
                <a:solidFill>
                  <a:srgbClr val="333333"/>
                </a:solidFill>
                <a:effectLst/>
                <a:latin typeface="Georgia" panose="02040502050405020303" pitchFamily="18" charset="0"/>
                <a:hlinkClick r:id="rId11"/>
              </a:rPr>
              <a:t>pictures from the 9/11 memorial's official book</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2. Bio-monitors: Preventing Another 9/11 at the Airport</a:t>
            </a:r>
          </a:p>
          <a:p>
            <a:pPr algn="l"/>
            <a:r>
              <a:rPr lang="en-US" b="0" i="0" dirty="0">
                <a:solidFill>
                  <a:srgbClr val="333333"/>
                </a:solidFill>
                <a:effectLst/>
                <a:latin typeface="Georgia" panose="02040502050405020303" pitchFamily="18" charset="0"/>
              </a:rPr>
              <a:t>The surest way to stop terrorists from hijacking or bombing planes from within may be to stop attackers from boarding in the first place.</a:t>
            </a:r>
          </a:p>
          <a:p>
            <a:pPr algn="l"/>
            <a:r>
              <a:rPr lang="en-US" b="0" i="0" dirty="0">
                <a:solidFill>
                  <a:srgbClr val="333333"/>
                </a:solidFill>
                <a:effectLst/>
                <a:latin typeface="Georgia" panose="02040502050405020303" pitchFamily="18" charset="0"/>
              </a:rPr>
              <a:t>Already, U.S. airports have been equipped with </a:t>
            </a:r>
            <a:r>
              <a:rPr lang="en-US" b="0" i="0" u="none" strike="noStrike" dirty="0">
                <a:solidFill>
                  <a:srgbClr val="333333"/>
                </a:solidFill>
                <a:effectLst/>
                <a:latin typeface="Georgia" panose="02040502050405020303" pitchFamily="18" charset="0"/>
                <a:hlinkClick r:id="rId12"/>
              </a:rPr>
              <a:t>Explosives Trace Detection Devices</a:t>
            </a:r>
            <a:r>
              <a:rPr lang="en-US" b="0" i="0" dirty="0">
                <a:solidFill>
                  <a:srgbClr val="333333"/>
                </a:solidFill>
                <a:effectLst/>
                <a:latin typeface="Georgia" panose="02040502050405020303" pitchFamily="18" charset="0"/>
              </a:rPr>
              <a:t>, which can scrutinize passengers' hands and luggage for explosives residue, and controversial </a:t>
            </a:r>
            <a:r>
              <a:rPr lang="en-US" b="0" i="0" u="none" strike="noStrike" dirty="0">
                <a:solidFill>
                  <a:srgbClr val="333333"/>
                </a:solidFill>
                <a:effectLst/>
                <a:latin typeface="Georgia" panose="02040502050405020303" pitchFamily="18" charset="0"/>
                <a:hlinkClick r:id="rId13"/>
              </a:rPr>
              <a:t>imaging scanners</a:t>
            </a:r>
            <a:r>
              <a:rPr lang="en-US" b="0" i="0" dirty="0">
                <a:solidFill>
                  <a:srgbClr val="333333"/>
                </a:solidFill>
                <a:effectLst/>
                <a:latin typeface="Georgia" panose="02040502050405020303" pitchFamily="18" charset="0"/>
              </a:rPr>
              <a:t> that allow security personnel to look under passengers' clothing for concealed weapons or explosives. (The software was recently upgraded to give screeners only an outline of a passenger's body.)</a:t>
            </a:r>
          </a:p>
          <a:p>
            <a:pPr algn="l"/>
            <a:r>
              <a:rPr lang="en-US" b="0" i="0" dirty="0">
                <a:solidFill>
                  <a:srgbClr val="333333"/>
                </a:solidFill>
                <a:effectLst/>
                <a:latin typeface="Georgia" panose="02040502050405020303" pitchFamily="18" charset="0"/>
              </a:rPr>
              <a:t>But researchers also have envisioned merging sophisticated video surveillance at airports with software that analyzes facial expressions for signs of lying, </a:t>
            </a:r>
            <a:r>
              <a:rPr lang="en-US" b="0" i="0" u="none" strike="noStrike" dirty="0">
                <a:solidFill>
                  <a:srgbClr val="333333"/>
                </a:solidFill>
                <a:effectLst/>
                <a:latin typeface="Georgia" panose="02040502050405020303" pitchFamily="18" charset="0"/>
                <a:hlinkClick r:id="rId14"/>
              </a:rPr>
              <a:t>according to a commentary by Paul Ekman</a:t>
            </a:r>
            <a:r>
              <a:rPr lang="en-US" b="0" i="0" dirty="0">
                <a:solidFill>
                  <a:srgbClr val="333333"/>
                </a:solidFill>
                <a:effectLst/>
                <a:latin typeface="Georgia" panose="02040502050405020303" pitchFamily="18" charset="0"/>
              </a:rPr>
              <a:t>, a retired University of California, San Francisco, psychology professor and security consultant.</a:t>
            </a:r>
          </a:p>
          <a:p>
            <a:pPr algn="l"/>
            <a:r>
              <a:rPr lang="en-US" b="0" i="0" dirty="0">
                <a:solidFill>
                  <a:srgbClr val="333333"/>
                </a:solidFill>
                <a:effectLst/>
                <a:latin typeface="Georgia" panose="02040502050405020303" pitchFamily="18" charset="0"/>
              </a:rPr>
              <a:t>Other devices, which would remotely scan for irregular blood pressure and heart rates, could potentially augment such monitoring, Ekman says.</a:t>
            </a:r>
          </a:p>
          <a:p>
            <a:pPr algn="l"/>
            <a:r>
              <a:rPr lang="en-US" b="0" i="0" dirty="0">
                <a:solidFill>
                  <a:srgbClr val="333333"/>
                </a:solidFill>
                <a:effectLst/>
                <a:latin typeface="Georgia" panose="02040502050405020303" pitchFamily="18" charset="0"/>
              </a:rPr>
              <a:t>(See </a:t>
            </a:r>
            <a:r>
              <a:rPr lang="en-US" b="0" i="0" u="none" strike="noStrike" dirty="0">
                <a:solidFill>
                  <a:srgbClr val="333333"/>
                </a:solidFill>
                <a:effectLst/>
                <a:latin typeface="Georgia" panose="02040502050405020303" pitchFamily="18" charset="0"/>
                <a:hlinkClick r:id="rId15"/>
              </a:rPr>
              <a:t>pictures: "9/11, Then and Now" [2006].</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3. Remote Video Monitoring</a:t>
            </a:r>
          </a:p>
          <a:p>
            <a:pPr algn="l"/>
            <a:r>
              <a:rPr lang="en-US" b="0" i="0" dirty="0">
                <a:solidFill>
                  <a:srgbClr val="333333"/>
                </a:solidFill>
                <a:effectLst/>
                <a:latin typeface="Georgia" panose="02040502050405020303" pitchFamily="18" charset="0"/>
              </a:rPr>
              <a:t>To counter attacks on board jetliners, experts have been working to develop other lines of defense.</a:t>
            </a:r>
          </a:p>
          <a:p>
            <a:pPr algn="l"/>
            <a:r>
              <a:rPr lang="en-US" b="0" i="0" dirty="0">
                <a:solidFill>
                  <a:srgbClr val="333333"/>
                </a:solidFill>
                <a:effectLst/>
                <a:latin typeface="Georgia" panose="02040502050405020303" pitchFamily="18" charset="0"/>
              </a:rPr>
              <a:t>European researchers, for example, are developing onboard surveillance systems, including sensors and video cameras in the cabin, as envisioned by the </a:t>
            </a:r>
            <a:r>
              <a:rPr lang="en-US" b="0" i="0" u="none" strike="noStrike" dirty="0">
                <a:solidFill>
                  <a:srgbClr val="333333"/>
                </a:solidFill>
                <a:effectLst/>
                <a:latin typeface="Georgia" panose="02040502050405020303" pitchFamily="18" charset="0"/>
                <a:hlinkClick r:id="rId16"/>
              </a:rPr>
              <a:t>European Commission's Security of Aircraft in the Future European Environment</a:t>
            </a:r>
            <a:r>
              <a:rPr lang="en-US" b="0" i="0" dirty="0">
                <a:solidFill>
                  <a:srgbClr val="333333"/>
                </a:solidFill>
                <a:effectLst/>
                <a:latin typeface="Georgia" panose="02040502050405020303" pitchFamily="18" charset="0"/>
              </a:rPr>
              <a:t> project. The setup may also include sophisticated software that would analyze passengers' facial expressions and movements for suspicious behavior.</a:t>
            </a:r>
          </a:p>
          <a:p>
            <a:pPr algn="l"/>
            <a:r>
              <a:rPr lang="en-US" b="0" i="0" dirty="0">
                <a:solidFill>
                  <a:srgbClr val="333333"/>
                </a:solidFill>
                <a:effectLst/>
                <a:latin typeface="Georgia" panose="02040502050405020303" pitchFamily="18" charset="0"/>
              </a:rPr>
              <a:t>4. Light Guns to Dazzle Attackers</a:t>
            </a:r>
          </a:p>
          <a:p>
            <a:pPr algn="l"/>
            <a:r>
              <a:rPr lang="en-US" b="0" i="0" dirty="0">
                <a:solidFill>
                  <a:srgbClr val="333333"/>
                </a:solidFill>
                <a:effectLst/>
                <a:latin typeface="Georgia" panose="02040502050405020303" pitchFamily="18" charset="0"/>
              </a:rPr>
              <a:t>According to </a:t>
            </a:r>
            <a:r>
              <a:rPr lang="en-US" b="0" i="0" u="none" strike="noStrike" dirty="0">
                <a:solidFill>
                  <a:srgbClr val="333333"/>
                </a:solidFill>
                <a:effectLst/>
                <a:latin typeface="Georgia" panose="02040502050405020303" pitchFamily="18" charset="0"/>
                <a:hlinkClick r:id="rId17"/>
              </a:rPr>
              <a:t>2002 U.S. congressional testimony</a:t>
            </a:r>
            <a:r>
              <a:rPr lang="en-US" b="0" i="0" dirty="0">
                <a:solidFill>
                  <a:srgbClr val="333333"/>
                </a:solidFill>
                <a:effectLst/>
                <a:latin typeface="Georgia" panose="02040502050405020303" pitchFamily="18" charset="0"/>
              </a:rPr>
              <a:t>, U.S. government researchers are looking into the possibility of equipping air marshals with nonlethal "dazzlers"—weapons similar to the </a:t>
            </a:r>
            <a:r>
              <a:rPr lang="en-US" b="0" i="0" u="none" strike="noStrike" dirty="0" err="1">
                <a:solidFill>
                  <a:srgbClr val="333333"/>
                </a:solidFill>
                <a:effectLst/>
                <a:latin typeface="Georgia" panose="02040502050405020303" pitchFamily="18" charset="0"/>
                <a:hlinkClick r:id="rId18"/>
              </a:rPr>
              <a:t>PHaSR</a:t>
            </a:r>
            <a:r>
              <a:rPr lang="en-US" b="0" i="0" u="none" strike="noStrike" dirty="0">
                <a:solidFill>
                  <a:srgbClr val="333333"/>
                </a:solidFill>
                <a:effectLst/>
                <a:latin typeface="Georgia" panose="02040502050405020303" pitchFamily="18" charset="0"/>
                <a:hlinkClick r:id="rId18"/>
              </a:rPr>
              <a:t> (PDF)</a:t>
            </a:r>
            <a:r>
              <a:rPr lang="en-US" b="0" i="0" dirty="0">
                <a:solidFill>
                  <a:srgbClr val="333333"/>
                </a:solidFill>
                <a:effectLst/>
                <a:latin typeface="Georgia" panose="02040502050405020303" pitchFamily="18" charset="0"/>
              </a:rPr>
              <a:t>, a laser rifle that can temporarily blind and disorient an attacker with a beam of pulsating light.</a:t>
            </a:r>
          </a:p>
          <a:p>
            <a:pPr algn="l"/>
            <a:r>
              <a:rPr lang="en-US" b="0" i="0" dirty="0">
                <a:solidFill>
                  <a:srgbClr val="333333"/>
                </a:solidFill>
                <a:effectLst/>
                <a:latin typeface="Georgia" panose="02040502050405020303" pitchFamily="18" charset="0"/>
              </a:rPr>
              <a:t>Such weapons might enable </a:t>
            </a:r>
            <a:r>
              <a:rPr lang="en-US" b="0" i="0" dirty="0" err="1">
                <a:solidFill>
                  <a:srgbClr val="333333"/>
                </a:solidFill>
                <a:effectLst/>
                <a:latin typeface="Georgia" panose="02040502050405020303" pitchFamily="18" charset="0"/>
              </a:rPr>
              <a:t>airmarshals</a:t>
            </a:r>
            <a:r>
              <a:rPr lang="en-US" b="0" i="0" dirty="0">
                <a:solidFill>
                  <a:srgbClr val="333333"/>
                </a:solidFill>
                <a:effectLst/>
                <a:latin typeface="Georgia" panose="02040502050405020303" pitchFamily="18" charset="0"/>
              </a:rPr>
              <a:t>, even if outnumbered, to confront and disable hijackers without endangering other passengers.</a:t>
            </a:r>
          </a:p>
          <a:p>
            <a:pPr algn="l"/>
            <a:r>
              <a:rPr lang="en-US" b="0" i="0" dirty="0">
                <a:solidFill>
                  <a:srgbClr val="333333"/>
                </a:solidFill>
                <a:effectLst/>
                <a:latin typeface="Georgia" panose="02040502050405020303" pitchFamily="18" charset="0"/>
              </a:rPr>
              <a:t>(Related pictures: </a:t>
            </a:r>
            <a:r>
              <a:rPr lang="en-US" b="0" i="0" u="none" strike="noStrike" dirty="0">
                <a:solidFill>
                  <a:srgbClr val="333333"/>
                </a:solidFill>
                <a:effectLst/>
                <a:latin typeface="Georgia" panose="02040502050405020303" pitchFamily="18" charset="0"/>
                <a:hlinkClick r:id="rId19"/>
              </a:rPr>
              <a:t>"Eighteenth-Century Ship Found Under 9/11 Site."</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5. </a:t>
            </a:r>
            <a:r>
              <a:rPr lang="en-US" b="0" i="0" dirty="0" err="1">
                <a:solidFill>
                  <a:srgbClr val="333333"/>
                </a:solidFill>
                <a:effectLst/>
                <a:latin typeface="Georgia" panose="02040502050405020303" pitchFamily="18" charset="0"/>
              </a:rPr>
              <a:t>Superthin</a:t>
            </a:r>
            <a:r>
              <a:rPr lang="en-US" b="0" i="0" dirty="0">
                <a:solidFill>
                  <a:srgbClr val="333333"/>
                </a:solidFill>
                <a:effectLst/>
                <a:latin typeface="Georgia" panose="02040502050405020303" pitchFamily="18" charset="0"/>
              </a:rPr>
              <a:t>, Flexible Body Armor</a:t>
            </a:r>
          </a:p>
          <a:p>
            <a:pPr algn="l"/>
            <a:r>
              <a:rPr lang="en-US" b="0" i="0" dirty="0">
                <a:solidFill>
                  <a:srgbClr val="333333"/>
                </a:solidFill>
                <a:effectLst/>
                <a:latin typeface="Georgia" panose="02040502050405020303" pitchFamily="18" charset="0"/>
              </a:rPr>
              <a:t>Eventually, it also might be possible to outfit marshals and flight crews with uniforms that double as body armor.</a:t>
            </a:r>
          </a:p>
          <a:p>
            <a:pPr algn="l"/>
            <a:r>
              <a:rPr lang="en-US" b="0" i="0" dirty="0">
                <a:solidFill>
                  <a:srgbClr val="333333"/>
                </a:solidFill>
                <a:effectLst/>
                <a:latin typeface="Georgia" panose="02040502050405020303" pitchFamily="18" charset="0"/>
              </a:rPr>
              <a:t>University of Michigan chemical engineering researchers, for example, have developed a thin but </a:t>
            </a:r>
            <a:r>
              <a:rPr lang="en-US" b="0" i="0" dirty="0" err="1">
                <a:solidFill>
                  <a:srgbClr val="333333"/>
                </a:solidFill>
                <a:effectLst/>
                <a:latin typeface="Georgia" panose="02040502050405020303" pitchFamily="18" charset="0"/>
              </a:rPr>
              <a:t>superstrong</a:t>
            </a:r>
            <a:r>
              <a:rPr lang="en-US" b="0" i="0" dirty="0">
                <a:solidFill>
                  <a:srgbClr val="333333"/>
                </a:solidFill>
                <a:effectLst/>
                <a:latin typeface="Georgia" panose="02040502050405020303" pitchFamily="18" charset="0"/>
              </a:rPr>
              <a:t> fabric by bonding </a:t>
            </a:r>
            <a:r>
              <a:rPr lang="en-US" b="0" i="0" u="none" strike="noStrike" dirty="0">
                <a:solidFill>
                  <a:srgbClr val="333333"/>
                </a:solidFill>
                <a:effectLst/>
                <a:latin typeface="Georgia" panose="02040502050405020303" pitchFamily="18" charset="0"/>
                <a:hlinkClick r:id="rId20"/>
              </a:rPr>
              <a:t>300 alternating layers of clay and polymer</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Meanwhile, other scientists in the U.S., Europe, and China have combined ordinary cotton with </a:t>
            </a:r>
            <a:r>
              <a:rPr lang="en-US" b="0" i="0" dirty="0" err="1">
                <a:solidFill>
                  <a:srgbClr val="333333"/>
                </a:solidFill>
                <a:effectLst/>
                <a:latin typeface="Georgia" panose="02040502050405020303" pitchFamily="18" charset="0"/>
              </a:rPr>
              <a:t>superhard</a:t>
            </a:r>
            <a:r>
              <a:rPr lang="en-US" b="0" i="0" dirty="0">
                <a:solidFill>
                  <a:srgbClr val="333333"/>
                </a:solidFill>
                <a:effectLst/>
                <a:latin typeface="Georgia" panose="02040502050405020303" pitchFamily="18" charset="0"/>
              </a:rPr>
              <a:t> boron to create </a:t>
            </a:r>
            <a:r>
              <a:rPr lang="en-US" b="0" i="0" u="none" strike="noStrike" dirty="0">
                <a:solidFill>
                  <a:srgbClr val="333333"/>
                </a:solidFill>
                <a:effectLst/>
                <a:latin typeface="Georgia" panose="02040502050405020303" pitchFamily="18" charset="0"/>
                <a:hlinkClick r:id="rId21"/>
              </a:rPr>
              <a:t>a boron nanotube fabric</a:t>
            </a:r>
            <a:r>
              <a:rPr lang="en-US" b="0" i="0" dirty="0">
                <a:solidFill>
                  <a:srgbClr val="333333"/>
                </a:solidFill>
                <a:effectLst/>
                <a:latin typeface="Georgia" panose="02040502050405020303" pitchFamily="18" charset="0"/>
              </a:rPr>
              <a:t> that is light and flexible enough to be worn as an undershirt yet may in future iterations be tough enough to block a bullet.</a:t>
            </a:r>
          </a:p>
          <a:p>
            <a:pPr algn="l"/>
            <a:r>
              <a:rPr lang="en-US" b="0" i="0" dirty="0">
                <a:solidFill>
                  <a:srgbClr val="333333"/>
                </a:solidFill>
                <a:effectLst/>
                <a:latin typeface="Georgia" panose="02040502050405020303" pitchFamily="18" charset="0"/>
              </a:rPr>
              <a:t>(See </a:t>
            </a:r>
            <a:r>
              <a:rPr lang="en-US" b="0" i="0" u="none" strike="noStrike" dirty="0">
                <a:solidFill>
                  <a:srgbClr val="333333"/>
                </a:solidFill>
                <a:effectLst/>
                <a:latin typeface="Georgia" panose="02040502050405020303" pitchFamily="18" charset="0"/>
                <a:hlinkClick r:id="rId22"/>
              </a:rPr>
              <a:t>pictures of 9/11 artifacts</a:t>
            </a:r>
            <a:r>
              <a:rPr lang="en-US" b="0" i="0" dirty="0">
                <a:solidFill>
                  <a:srgbClr val="333333"/>
                </a:solidFill>
                <a:effectLst/>
                <a:latin typeface="Georgia" panose="02040502050405020303" pitchFamily="18" charset="0"/>
              </a:rPr>
              <a:t>, and get the personal stories behind them.)</a:t>
            </a:r>
          </a:p>
          <a:p>
            <a:pPr algn="l"/>
            <a:r>
              <a:rPr lang="en-US" b="0" i="0" dirty="0">
                <a:solidFill>
                  <a:srgbClr val="333333"/>
                </a:solidFill>
                <a:effectLst/>
                <a:latin typeface="Georgia" panose="02040502050405020303" pitchFamily="18" charset="0"/>
              </a:rPr>
              <a:t>6. Missile Disrupters</a:t>
            </a:r>
          </a:p>
          <a:p>
            <a:pPr algn="l"/>
            <a:r>
              <a:rPr lang="en-US" b="0" i="0" dirty="0">
                <a:solidFill>
                  <a:srgbClr val="333333"/>
                </a:solidFill>
                <a:effectLst/>
                <a:latin typeface="Georgia" panose="02040502050405020303" pitchFamily="18" charset="0"/>
              </a:rPr>
              <a:t>Some experts, however, warn against spending too much time and resources preparing for a repeat of the 9/11 attack.</a:t>
            </a:r>
          </a:p>
          <a:p>
            <a:pPr algn="l"/>
            <a:r>
              <a:rPr lang="en-US" b="0" i="0" dirty="0">
                <a:solidFill>
                  <a:srgbClr val="333333"/>
                </a:solidFill>
                <a:effectLst/>
                <a:latin typeface="Georgia" panose="02040502050405020303" pitchFamily="18" charset="0"/>
              </a:rPr>
              <a:t>It's unlikely future attacks will involve flying planes into buildings, they say, because the advantage of surprise has been lost.</a:t>
            </a:r>
          </a:p>
          <a:p>
            <a:pPr algn="l"/>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Additionally, today airline crews and passengers most likely would fight back, according to </a:t>
            </a:r>
            <a:r>
              <a:rPr lang="en-US" b="0" i="0" u="none" strike="noStrike" dirty="0">
                <a:solidFill>
                  <a:srgbClr val="333333"/>
                </a:solidFill>
                <a:effectLst/>
                <a:latin typeface="Georgia" panose="02040502050405020303" pitchFamily="18" charset="0"/>
                <a:hlinkClick r:id="rId23"/>
              </a:rPr>
              <a:t>John Pike</a:t>
            </a:r>
            <a:r>
              <a:rPr lang="en-US" b="0" i="0" dirty="0">
                <a:solidFill>
                  <a:srgbClr val="333333"/>
                </a:solidFill>
                <a:effectLst/>
                <a:latin typeface="Georgia" panose="02040502050405020303" pitchFamily="18" charset="0"/>
              </a:rPr>
              <a:t>, founder and director of the Washington, D.C.-based think tank GlobalSecurity.org and a former national security analyst for the </a:t>
            </a:r>
            <a:r>
              <a:rPr lang="en-US" b="0" i="0" u="none" strike="noStrike" dirty="0">
                <a:solidFill>
                  <a:srgbClr val="333333"/>
                </a:solidFill>
                <a:effectLst/>
                <a:latin typeface="Georgia" panose="02040502050405020303" pitchFamily="18" charset="0"/>
                <a:hlinkClick r:id="rId24"/>
              </a:rPr>
              <a:t>Federation of American Scientists</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For example, passengers fought and subdued attempted "shoe bomber" Richard Reid when he tried to blow up an American Airlines flight in December 2001. Similarly, travelers overpowered Nigerian terrorist Umar Farouk Abdulmutallab before he </a:t>
            </a:r>
            <a:r>
              <a:rPr lang="en-US" b="0" i="0" u="none" strike="noStrike" dirty="0">
                <a:solidFill>
                  <a:srgbClr val="333333"/>
                </a:solidFill>
                <a:effectLst/>
                <a:latin typeface="Georgia" panose="02040502050405020303" pitchFamily="18" charset="0"/>
                <a:hlinkClick r:id="rId25"/>
              </a:rPr>
              <a:t>could detonate a bomb concealed in his underwear</a:t>
            </a:r>
            <a:r>
              <a:rPr lang="en-US" b="0" i="0" dirty="0">
                <a:solidFill>
                  <a:srgbClr val="333333"/>
                </a:solidFill>
                <a:effectLst/>
                <a:latin typeface="Georgia" panose="02040502050405020303" pitchFamily="18" charset="0"/>
              </a:rPr>
              <a:t> on a Northwest Airlines flight in 2009.</a:t>
            </a:r>
          </a:p>
          <a:p>
            <a:pPr algn="l"/>
            <a:r>
              <a:rPr lang="en-US" b="0" i="0" dirty="0">
                <a:solidFill>
                  <a:srgbClr val="333333"/>
                </a:solidFill>
                <a:effectLst/>
                <a:latin typeface="Georgia" panose="02040502050405020303" pitchFamily="18" charset="0"/>
              </a:rPr>
              <a:t>"When was the last time somebody successfully staged one of these [in flight] attacks?" Pike said. "It was on September 11.</a:t>
            </a:r>
          </a:p>
          <a:p>
            <a:pPr algn="l"/>
            <a:r>
              <a:rPr lang="en-US" b="0" i="0" dirty="0">
                <a:solidFill>
                  <a:srgbClr val="333333"/>
                </a:solidFill>
                <a:effectLst/>
                <a:latin typeface="Georgia" panose="02040502050405020303" pitchFamily="18" charset="0"/>
              </a:rPr>
              <a:t>"Chances are, you're not going to see terrorists keep trying something unless they think they have a reasonable chance of success."</a:t>
            </a:r>
          </a:p>
          <a:p>
            <a:pPr algn="l"/>
            <a:r>
              <a:rPr lang="en-US" b="0" i="0" dirty="0">
                <a:solidFill>
                  <a:srgbClr val="333333"/>
                </a:solidFill>
                <a:effectLst/>
                <a:latin typeface="Georgia" panose="02040502050405020303" pitchFamily="18" charset="0"/>
              </a:rPr>
              <a:t>Pike is similarly dismissive of potential bombers' weapons. "Their bomb-maker in Yemen only knows how to make three types of devices, and none of them works very well."</a:t>
            </a:r>
          </a:p>
          <a:p>
            <a:pPr algn="l"/>
            <a:r>
              <a:rPr lang="en-US" b="0" i="0" dirty="0">
                <a:solidFill>
                  <a:srgbClr val="333333"/>
                </a:solidFill>
                <a:effectLst/>
                <a:latin typeface="Georgia" panose="02040502050405020303" pitchFamily="18" charset="0"/>
              </a:rPr>
              <a:t>Instead, Pike is far more worried about terrorists on the outskirts of airports shooting airliners with shoulder-fired missiles, or </a:t>
            </a:r>
            <a:r>
              <a:rPr lang="en-US" b="0" i="0" u="none" strike="noStrike" dirty="0">
                <a:solidFill>
                  <a:srgbClr val="333333"/>
                </a:solidFill>
                <a:effectLst/>
                <a:latin typeface="Georgia" panose="02040502050405020303" pitchFamily="18" charset="0"/>
                <a:hlinkClick r:id="rId26"/>
              </a:rPr>
              <a:t>MANPADs</a:t>
            </a:r>
            <a:r>
              <a:rPr lang="en-US" b="0" i="0" dirty="0">
                <a:solidFill>
                  <a:srgbClr val="333333"/>
                </a:solidFill>
                <a:effectLst/>
                <a:latin typeface="Georgia" panose="02040502050405020303" pitchFamily="18" charset="0"/>
              </a:rPr>
              <a:t>.</a:t>
            </a:r>
          </a:p>
          <a:p>
            <a:pPr algn="l"/>
            <a:r>
              <a:rPr lang="en-US" b="0" i="0" dirty="0">
                <a:solidFill>
                  <a:srgbClr val="333333"/>
                </a:solidFill>
                <a:effectLst/>
                <a:latin typeface="Georgia" panose="02040502050405020303" pitchFamily="18" charset="0"/>
              </a:rPr>
              <a:t>Terrorists potentially have access to thousands of such weapons, which are unsecured and available for sale in countries such as Ukraine and Nigeria, he said. And </a:t>
            </a:r>
            <a:r>
              <a:rPr lang="en-US" b="0" i="0" u="none" strike="noStrike" dirty="0">
                <a:solidFill>
                  <a:srgbClr val="333333"/>
                </a:solidFill>
                <a:effectLst/>
                <a:latin typeface="Georgia" panose="02040502050405020303" pitchFamily="18" charset="0"/>
                <a:hlinkClick r:id="rId27"/>
              </a:rPr>
              <a:t>MANPADs may be even easier to come by now</a:t>
            </a:r>
            <a:r>
              <a:rPr lang="en-US" b="0" i="0" dirty="0">
                <a:solidFill>
                  <a:srgbClr val="333333"/>
                </a:solidFill>
                <a:effectLst/>
                <a:latin typeface="Georgia" panose="02040502050405020303" pitchFamily="18" charset="0"/>
              </a:rPr>
              <a:t>, in the wake of unrest in Libya, according to the New York Times.</a:t>
            </a:r>
          </a:p>
          <a:p>
            <a:pPr algn="l"/>
            <a:r>
              <a:rPr lang="en-US" b="0" i="0" dirty="0">
                <a:solidFill>
                  <a:srgbClr val="333333"/>
                </a:solidFill>
                <a:effectLst/>
                <a:latin typeface="Georgia" panose="02040502050405020303" pitchFamily="18" charset="0"/>
              </a:rPr>
              <a:t>A </a:t>
            </a:r>
            <a:r>
              <a:rPr lang="en-US" b="0" i="0" u="none" strike="noStrike" dirty="0">
                <a:solidFill>
                  <a:srgbClr val="333333"/>
                </a:solidFill>
                <a:effectLst/>
                <a:latin typeface="Georgia" panose="02040502050405020303" pitchFamily="18" charset="0"/>
                <a:hlinkClick r:id="rId28"/>
              </a:rPr>
              <a:t>2005 RAND Corporation report (PDF)</a:t>
            </a:r>
            <a:r>
              <a:rPr lang="en-US" b="0" i="0" dirty="0">
                <a:solidFill>
                  <a:srgbClr val="333333"/>
                </a:solidFill>
                <a:effectLst/>
                <a:latin typeface="Georgia" panose="02040502050405020303" pitchFamily="18" charset="0"/>
              </a:rPr>
              <a:t> says terrorists already have used MANPADS successfully against aircraft in Africa, Asia, and Central America.</a:t>
            </a:r>
          </a:p>
          <a:p>
            <a:pPr algn="l"/>
            <a:r>
              <a:rPr lang="en-US" b="0" i="0" dirty="0">
                <a:solidFill>
                  <a:srgbClr val="333333"/>
                </a:solidFill>
                <a:effectLst/>
                <a:latin typeface="Georgia" panose="02040502050405020303" pitchFamily="18" charset="0"/>
              </a:rPr>
              <a:t>To make matters worse, at busy U.S. airports planes awaiting permission to land are often lined up "like ducks at the shooting gallery," Pike said.</a:t>
            </a:r>
          </a:p>
          <a:p>
            <a:pPr algn="l"/>
            <a:r>
              <a:rPr lang="en-US" b="0" i="0" dirty="0">
                <a:solidFill>
                  <a:srgbClr val="333333"/>
                </a:solidFill>
                <a:effectLst/>
                <a:latin typeface="Georgia" panose="02040502050405020303" pitchFamily="18" charset="0"/>
              </a:rPr>
              <a:t>Anti-MANPAD technology—such as devices that use infrared radiation to disrupt the missiles' guidance systems—is already available, Pike said.</a:t>
            </a:r>
          </a:p>
          <a:p>
            <a:pPr algn="l"/>
            <a:r>
              <a:rPr lang="en-US" b="0" i="0" dirty="0">
                <a:solidFill>
                  <a:srgbClr val="333333"/>
                </a:solidFill>
                <a:effectLst/>
                <a:latin typeface="Georgia" panose="02040502050405020303" pitchFamily="18" charset="0"/>
              </a:rPr>
              <a:t>But the cost-about a million U.S. dollars per plane, plus another hundred thousand dollars each year for maintenance-is deterring the government and airline industry from deploying the tech.</a:t>
            </a:r>
          </a:p>
          <a:p>
            <a:pPr algn="l"/>
            <a:endParaRPr lang="en-US" b="0" i="0" dirty="0">
              <a:solidFill>
                <a:srgbClr val="333333"/>
              </a:solidFill>
              <a:effectLst/>
              <a:latin typeface="Georgia" panose="02040502050405020303" pitchFamily="18" charset="0"/>
            </a:endParaRPr>
          </a:p>
          <a:p>
            <a:endParaRPr lang="en-US" b="0" i="0" dirty="0">
              <a:solidFill>
                <a:srgbClr val="4B535D"/>
              </a:solidFill>
              <a:effectLst/>
              <a:latin typeface="lemonde-journal"/>
            </a:endParaRPr>
          </a:p>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2</a:t>
            </a:fld>
            <a:endParaRPr lang="en-US"/>
          </a:p>
        </p:txBody>
      </p:sp>
    </p:spTree>
    <p:extLst>
      <p:ext uri="{BB962C8B-B14F-4D97-AF65-F5344CB8AC3E}">
        <p14:creationId xmlns:p14="http://schemas.microsoft.com/office/powerpoint/2010/main" val="382548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3</a:t>
            </a:fld>
            <a:endParaRPr lang="en-US"/>
          </a:p>
        </p:txBody>
      </p:sp>
    </p:spTree>
    <p:extLst>
      <p:ext uri="{BB962C8B-B14F-4D97-AF65-F5344CB8AC3E}">
        <p14:creationId xmlns:p14="http://schemas.microsoft.com/office/powerpoint/2010/main" val="31333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32323"/>
                </a:solidFill>
                <a:effectLst/>
                <a:latin typeface="Source Sans Pro" panose="020B0503030403020204" pitchFamily="34" charset="0"/>
              </a:rPr>
              <a:t>Classroom discussion:</a:t>
            </a:r>
            <a:r>
              <a:rPr lang="en-US" b="0" i="0" dirty="0">
                <a:solidFill>
                  <a:srgbClr val="232323"/>
                </a:solidFill>
                <a:effectLst/>
                <a:latin typeface="Source Sans Pro" panose="020B0503030403020204" pitchFamily="34" charset="0"/>
              </a:rPr>
              <a:t> </a:t>
            </a:r>
          </a:p>
          <a:p>
            <a:r>
              <a:rPr lang="en-US" b="0" i="0" dirty="0">
                <a:solidFill>
                  <a:srgbClr val="232323"/>
                </a:solidFill>
                <a:effectLst/>
                <a:latin typeface="Source Sans Pro" panose="020B0503030403020204" pitchFamily="34" charset="0"/>
              </a:rPr>
              <a:t>facial recognition is not as easy as it seems. </a:t>
            </a:r>
          </a:p>
          <a:p>
            <a:r>
              <a:rPr lang="en-US" b="0" i="0" dirty="0">
                <a:solidFill>
                  <a:srgbClr val="232323"/>
                </a:solidFill>
                <a:effectLst/>
                <a:latin typeface="Source Sans Pro" panose="020B0503030403020204" pitchFamily="34" charset="0"/>
              </a:rPr>
              <a:t>A computer can match two images pixel-by-pixel to check if there is an exact match. However, in real life a person can look different due to different facial expressions, hair color, cutting hair or shaving, clothing, etc. Humans can readily recognize faces. (usually) because our brain extracts and matches key features of the person inside the photos. For example, President Obama is black while President Biden is white. The goal of this activity is to illustrate new tools that came about after 9/11 and to explore AI concepts of </a:t>
            </a:r>
            <a:r>
              <a:rPr lang="en-US" b="0" i="1" dirty="0">
                <a:solidFill>
                  <a:srgbClr val="232323"/>
                </a:solidFill>
                <a:effectLst/>
                <a:latin typeface="Source Sans Pro" panose="020B0503030403020204" pitchFamily="34" charset="0"/>
              </a:rPr>
              <a:t>feature extraction</a:t>
            </a:r>
            <a:r>
              <a:rPr lang="en-US" b="0" i="0" dirty="0">
                <a:solidFill>
                  <a:srgbClr val="232323"/>
                </a:solidFill>
                <a:effectLst/>
                <a:latin typeface="Source Sans Pro" panose="020B0503030403020204" pitchFamily="34" charset="0"/>
              </a:rPr>
              <a:t> – conversion of data in the original format (for example, an image) into a series of quantitative or qualitative features that can be used to distinguish different objects in the original data.- and database search. A computer cannot ‘see' a photo like a human, but it is good at comparing a list of features. </a:t>
            </a:r>
          </a:p>
          <a:p>
            <a:endParaRPr lang="en-US" b="0" i="0" dirty="0">
              <a:solidFill>
                <a:srgbClr val="232323"/>
              </a:solidFill>
              <a:effectLst/>
              <a:latin typeface="Source Sans Pro" panose="020B0503030403020204" pitchFamily="34" charset="0"/>
            </a:endParaRPr>
          </a:p>
          <a:p>
            <a:r>
              <a:rPr lang="en-US" b="0" i="0" dirty="0">
                <a:solidFill>
                  <a:srgbClr val="232323"/>
                </a:solidFill>
                <a:effectLst/>
                <a:latin typeface="Source Sans Pro" panose="020B0503030403020204" pitchFamily="34" charset="0"/>
              </a:rPr>
              <a:t>By converting the original image into a series of features, a computer can behave like humans in terms of recognizing the person inside each photo.</a:t>
            </a:r>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4</a:t>
            </a:fld>
            <a:endParaRPr lang="en-US"/>
          </a:p>
        </p:txBody>
      </p:sp>
    </p:spTree>
    <p:extLst>
      <p:ext uri="{BB962C8B-B14F-4D97-AF65-F5344CB8AC3E}">
        <p14:creationId xmlns:p14="http://schemas.microsoft.com/office/powerpoint/2010/main" val="2358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5</a:t>
            </a:fld>
            <a:endParaRPr lang="en-US"/>
          </a:p>
        </p:txBody>
      </p:sp>
    </p:spTree>
    <p:extLst>
      <p:ext uri="{BB962C8B-B14F-4D97-AF65-F5344CB8AC3E}">
        <p14:creationId xmlns:p14="http://schemas.microsoft.com/office/powerpoint/2010/main" val="178676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32323"/>
                </a:solidFill>
                <a:effectLst/>
                <a:latin typeface="Source Sans Pro" panose="020B0503030403020204" pitchFamily="34" charset="0"/>
              </a:rPr>
              <a:t>Classroom discussion:</a:t>
            </a:r>
            <a:r>
              <a:rPr lang="en-US" b="0" i="0" dirty="0">
                <a:solidFill>
                  <a:srgbClr val="232323"/>
                </a:solidFill>
                <a:effectLst/>
                <a:latin typeface="Source Sans Pro" panose="020B0503030403020204" pitchFamily="34" charset="0"/>
              </a:rPr>
              <a:t> </a:t>
            </a:r>
          </a:p>
          <a:p>
            <a:pPr marL="0" marR="0">
              <a:spcBef>
                <a:spcPts val="60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These are pictures of Elijah Cummings (left) and John Lewis (right). They were both Congressmen in the House of Representatives of the US. They both passed away: Elijah Cummings on October 17, 2019 and John Lewis on July 17, 2020. Many politicians went on Twitter to offer condolences and honor them after the fact. But when John Lewis passed away, Senator Marco Rubio (from Florida) posted a picture of himself with the late Elijah Cummings instead.</a:t>
            </a:r>
          </a:p>
          <a:p>
            <a:pPr marL="0" marR="0">
              <a:spcBef>
                <a:spcPts val="60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b="1" i="0" dirty="0">
                <a:solidFill>
                  <a:srgbClr val="232323"/>
                </a:solidFill>
                <a:effectLst/>
                <a:latin typeface="Source Sans Pro" panose="020B0503030403020204" pitchFamily="34" charset="0"/>
              </a:rPr>
              <a:t>Classroom discussion:</a:t>
            </a:r>
            <a:r>
              <a:rPr lang="en-US" sz="1800" b="0" i="0" dirty="0">
                <a:solidFill>
                  <a:srgbClr val="232323"/>
                </a:solidFill>
                <a:effectLst/>
                <a:latin typeface="Source Sans Pro" panose="020B0503030403020204" pitchFamily="34" charset="0"/>
              </a:rPr>
              <a:t> </a:t>
            </a:r>
          </a:p>
          <a:p>
            <a:r>
              <a:rPr lang="en-US" sz="1800" b="0" i="0" dirty="0">
                <a:solidFill>
                  <a:srgbClr val="232323"/>
                </a:solidFill>
                <a:effectLst/>
                <a:latin typeface="Source Sans Pro" panose="020B0503030403020204" pitchFamily="34" charset="0"/>
              </a:rPr>
              <a:t>facial recognition is not as easy as it seems. </a:t>
            </a:r>
          </a:p>
          <a:p>
            <a:r>
              <a:rPr lang="en-US" sz="1800" b="0" i="0" dirty="0">
                <a:solidFill>
                  <a:srgbClr val="232323"/>
                </a:solidFill>
                <a:effectLst/>
                <a:latin typeface="Source Sans Pro" panose="020B0503030403020204" pitchFamily="34" charset="0"/>
              </a:rPr>
              <a:t>A computer can match two images pixel-by-pixel to check if there is an exact match. However, in real life a person can look different due to different facial expressions, hair color, cutting hair or shaving, clothing, etc. Humans can readily recognize faces. (usually) because our brain extracts and matches key features of the person inside the photos. For example, President Obama is black while President Biden is white. The goal of this activity is to illustrate new tools that came about after 9/11 and to explore AI concepts of </a:t>
            </a:r>
            <a:r>
              <a:rPr lang="en-US" sz="1800" b="0" i="1" dirty="0">
                <a:solidFill>
                  <a:srgbClr val="232323"/>
                </a:solidFill>
                <a:effectLst/>
                <a:latin typeface="Source Sans Pro" panose="020B0503030403020204" pitchFamily="34" charset="0"/>
              </a:rPr>
              <a:t>feature extraction</a:t>
            </a:r>
            <a:r>
              <a:rPr lang="en-US" sz="1800" b="0" i="0" dirty="0">
                <a:solidFill>
                  <a:srgbClr val="232323"/>
                </a:solidFill>
                <a:effectLst/>
                <a:latin typeface="Source Sans Pro" panose="020B0503030403020204" pitchFamily="34" charset="0"/>
              </a:rPr>
              <a:t> – conversion of data in the original format (for example, an image) into a series of quantitative or qualitative features that can be used to distinguish different objects in the original data.- and database search. A computer cannot ‘see' a photo like a human, but it is good at comparing a list of features. </a:t>
            </a:r>
          </a:p>
          <a:p>
            <a:endParaRPr lang="en-US" sz="1800" b="0" i="0" dirty="0">
              <a:solidFill>
                <a:srgbClr val="232323"/>
              </a:solidFill>
              <a:effectLst/>
              <a:latin typeface="Source Sans Pro" panose="020B0503030403020204" pitchFamily="34" charset="0"/>
            </a:endParaRPr>
          </a:p>
          <a:p>
            <a:r>
              <a:rPr lang="en-US" sz="1800" b="0" i="0" dirty="0">
                <a:solidFill>
                  <a:srgbClr val="232323"/>
                </a:solidFill>
                <a:effectLst/>
                <a:latin typeface="Source Sans Pro" panose="020B0503030403020204" pitchFamily="34" charset="0"/>
              </a:rPr>
              <a:t>By converting the original image into a series of features, a computer can behave like humans in terms of recognizing the person inside each photo.</a:t>
            </a:r>
            <a:endParaRPr lang="en-US" sz="1800" dirty="0"/>
          </a:p>
          <a:p>
            <a:pPr marL="0" marR="0">
              <a:spcBef>
                <a:spcPts val="60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AF282DC-D287-4E1E-B839-F5917E90217C}" type="slidenum">
              <a:rPr lang="en-US" smtClean="0"/>
              <a:t>6</a:t>
            </a:fld>
            <a:endParaRPr lang="en-US"/>
          </a:p>
        </p:txBody>
      </p:sp>
    </p:spTree>
    <p:extLst>
      <p:ext uri="{BB962C8B-B14F-4D97-AF65-F5344CB8AC3E}">
        <p14:creationId xmlns:p14="http://schemas.microsoft.com/office/powerpoint/2010/main" val="201226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7</a:t>
            </a:fld>
            <a:endParaRPr lang="en-US"/>
          </a:p>
        </p:txBody>
      </p:sp>
    </p:spTree>
    <p:extLst>
      <p:ext uri="{BB962C8B-B14F-4D97-AF65-F5344CB8AC3E}">
        <p14:creationId xmlns:p14="http://schemas.microsoft.com/office/powerpoint/2010/main" val="417665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8</a:t>
            </a:fld>
            <a:endParaRPr lang="en-US"/>
          </a:p>
        </p:txBody>
      </p:sp>
    </p:spTree>
    <p:extLst>
      <p:ext uri="{BB962C8B-B14F-4D97-AF65-F5344CB8AC3E}">
        <p14:creationId xmlns:p14="http://schemas.microsoft.com/office/powerpoint/2010/main" val="220744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82DC-D287-4E1E-B839-F5917E90217C}" type="slidenum">
              <a:rPr lang="en-US" smtClean="0"/>
              <a:t>12</a:t>
            </a:fld>
            <a:endParaRPr lang="en-US"/>
          </a:p>
        </p:txBody>
      </p:sp>
    </p:spTree>
    <p:extLst>
      <p:ext uri="{BB962C8B-B14F-4D97-AF65-F5344CB8AC3E}">
        <p14:creationId xmlns:p14="http://schemas.microsoft.com/office/powerpoint/2010/main" val="355986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94F8-9AC3-45FA-9EDC-93DB2CF5C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806B00-493D-41B4-B02A-2B609F736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AC7DED-9F28-4BCE-981D-3349B550EA6D}"/>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5" name="Footer Placeholder 4">
            <a:extLst>
              <a:ext uri="{FF2B5EF4-FFF2-40B4-BE49-F238E27FC236}">
                <a16:creationId xmlns:a16="http://schemas.microsoft.com/office/drawing/2014/main" id="{DC810396-E985-4B73-8206-F931DFF60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37CFC-CD43-421E-925B-1A1B2B37600F}"/>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92389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2294-4E13-4AB1-9607-202F439B3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B17186-28AC-45CA-8EE9-4F789825D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F5253-5829-4BED-9AE7-80DF3481F085}"/>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5" name="Footer Placeholder 4">
            <a:extLst>
              <a:ext uri="{FF2B5EF4-FFF2-40B4-BE49-F238E27FC236}">
                <a16:creationId xmlns:a16="http://schemas.microsoft.com/office/drawing/2014/main" id="{B7B29578-0E74-41CD-90EE-7F04C5EAA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13EB0-BC07-4E36-AC82-29E355347EDB}"/>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7552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BF231-DB6E-4AAE-AE68-D4AA8D263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C2352-382F-4D00-A41F-9846850576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A427D-8FA9-44A3-B130-42E138302DB1}"/>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5" name="Footer Placeholder 4">
            <a:extLst>
              <a:ext uri="{FF2B5EF4-FFF2-40B4-BE49-F238E27FC236}">
                <a16:creationId xmlns:a16="http://schemas.microsoft.com/office/drawing/2014/main" id="{9A8F58EF-ADA0-4F4B-9098-D4B9EF3C5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0B1CE-3226-46E6-82A4-C71F388F7E88}"/>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52518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1BFA-EE57-47DC-93D3-8B2AA2FE7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B51E8-028B-44B5-8BBE-17AD1BD006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062C8-773B-4323-9B91-7FD5304026E9}"/>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5" name="Footer Placeholder 4">
            <a:extLst>
              <a:ext uri="{FF2B5EF4-FFF2-40B4-BE49-F238E27FC236}">
                <a16:creationId xmlns:a16="http://schemas.microsoft.com/office/drawing/2014/main" id="{A3C9B655-90C7-4D48-96F1-3AFD1898A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AA556-52F3-45CC-AAD5-F07ACEB4A820}"/>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65015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5A4E-F3D5-4685-B2C2-CE1BC54FE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22EED-CB85-416C-9614-90D1E8D96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09893-A87F-44C4-A016-29FB7888CAC2}"/>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5" name="Footer Placeholder 4">
            <a:extLst>
              <a:ext uri="{FF2B5EF4-FFF2-40B4-BE49-F238E27FC236}">
                <a16:creationId xmlns:a16="http://schemas.microsoft.com/office/drawing/2014/main" id="{DD6FEF10-E932-4904-948C-62A787788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F6C5D-3556-4D37-9258-7171731E0DB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76551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8100-9803-4949-B94A-35161FEF2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BCE07-554A-4F2C-95B6-EAA9FFCBE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A8B8B-78D8-439F-98A6-13712F9114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4813FE-A03F-4B5C-B964-41FE47EC5F4A}"/>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6" name="Footer Placeholder 5">
            <a:extLst>
              <a:ext uri="{FF2B5EF4-FFF2-40B4-BE49-F238E27FC236}">
                <a16:creationId xmlns:a16="http://schemas.microsoft.com/office/drawing/2014/main" id="{87A7B279-0CF6-4571-84C3-EF9A6AC8E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D8960-4714-417C-82AF-5A58A6A32E36}"/>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30390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86C3-D5FC-4FF7-997E-4F300C55D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2A5EB6-58F1-4030-9612-6E406C780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B6773-1D37-46E9-9803-1C7AB352D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C49239-633A-4E11-B961-AAA3F2E26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1D908-B8F4-45AD-8B8D-95AAC21CE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8F8FCF-6E28-4D68-AE18-B49CBE845E41}"/>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8" name="Footer Placeholder 7">
            <a:extLst>
              <a:ext uri="{FF2B5EF4-FFF2-40B4-BE49-F238E27FC236}">
                <a16:creationId xmlns:a16="http://schemas.microsoft.com/office/drawing/2014/main" id="{37424773-D20B-4D7F-B987-C831EFDD8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4F983-41B2-4B94-9CF6-765E8ECD4B5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112740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E6BC-83D2-4448-856B-C2CB49D549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EE1B5-44BC-4D63-8689-395598307A09}"/>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4" name="Footer Placeholder 3">
            <a:extLst>
              <a:ext uri="{FF2B5EF4-FFF2-40B4-BE49-F238E27FC236}">
                <a16:creationId xmlns:a16="http://schemas.microsoft.com/office/drawing/2014/main" id="{69BC1D1A-0DA2-4FEF-A3F3-C2FC94330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9CDBB6-4810-444D-A657-866DBC8339C5}"/>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47941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97D680-CA5E-4E0A-A4CF-7D9B691A1785}"/>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3" name="Footer Placeholder 2">
            <a:extLst>
              <a:ext uri="{FF2B5EF4-FFF2-40B4-BE49-F238E27FC236}">
                <a16:creationId xmlns:a16="http://schemas.microsoft.com/office/drawing/2014/main" id="{457B1034-7FE4-47CC-A1C7-B2E5C32B7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52CD7-8EA4-4B4B-A4AB-612D039770C7}"/>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172759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6725-DC08-442F-8197-EAC152FB9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635BC-4587-4153-B93B-23D1E2CC1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436EB-2DD4-4072-9C06-D9EFA4CD8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C0731-CE75-4B5A-9488-6E63F62B3B91}"/>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6" name="Footer Placeholder 5">
            <a:extLst>
              <a:ext uri="{FF2B5EF4-FFF2-40B4-BE49-F238E27FC236}">
                <a16:creationId xmlns:a16="http://schemas.microsoft.com/office/drawing/2014/main" id="{3E1F9F4D-76E2-40FC-B78D-19DE85814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735ED-5BD1-4FE7-95F4-B3B2AC0B54EE}"/>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389635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A0E5-2E47-47C6-9C71-4E6E98880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57308-14AD-47F0-8E40-E94E0B4FF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7C40EF-C1E5-4538-A434-CD5965C1B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ECA54-6F61-4021-B767-6A0956DFFEBC}"/>
              </a:ext>
            </a:extLst>
          </p:cNvPr>
          <p:cNvSpPr>
            <a:spLocks noGrp="1"/>
          </p:cNvSpPr>
          <p:nvPr>
            <p:ph type="dt" sz="half" idx="10"/>
          </p:nvPr>
        </p:nvSpPr>
        <p:spPr/>
        <p:txBody>
          <a:bodyPr/>
          <a:lstStyle/>
          <a:p>
            <a:fld id="{02840E54-8973-4E70-9A5D-2A887590FCED}" type="datetimeFigureOut">
              <a:rPr lang="en-US" smtClean="0"/>
              <a:t>9/14/2022</a:t>
            </a:fld>
            <a:endParaRPr lang="en-US"/>
          </a:p>
        </p:txBody>
      </p:sp>
      <p:sp>
        <p:nvSpPr>
          <p:cNvPr id="6" name="Footer Placeholder 5">
            <a:extLst>
              <a:ext uri="{FF2B5EF4-FFF2-40B4-BE49-F238E27FC236}">
                <a16:creationId xmlns:a16="http://schemas.microsoft.com/office/drawing/2014/main" id="{31482DEC-D4CC-4031-87DA-C83302907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534C4-7411-4610-B074-C938226B1FA3}"/>
              </a:ext>
            </a:extLst>
          </p:cNvPr>
          <p:cNvSpPr>
            <a:spLocks noGrp="1"/>
          </p:cNvSpPr>
          <p:nvPr>
            <p:ph type="sldNum" sz="quarter" idx="12"/>
          </p:nvPr>
        </p:nvSpPr>
        <p:spPr/>
        <p:txBody>
          <a:bodyPr/>
          <a:lstStyle/>
          <a:p>
            <a:fld id="{98441671-66BF-4B0F-888C-D8367E14516C}" type="slidenum">
              <a:rPr lang="en-US" smtClean="0"/>
              <a:t>‹#›</a:t>
            </a:fld>
            <a:endParaRPr lang="en-US"/>
          </a:p>
        </p:txBody>
      </p:sp>
    </p:spTree>
    <p:extLst>
      <p:ext uri="{BB962C8B-B14F-4D97-AF65-F5344CB8AC3E}">
        <p14:creationId xmlns:p14="http://schemas.microsoft.com/office/powerpoint/2010/main" val="279000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9C95F-8853-4036-A6F5-C2919443A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482E6-8D6D-4E91-B163-C4708442D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4B492-89C0-4954-A357-BA8260B55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40E54-8973-4E70-9A5D-2A887590FCED}" type="datetimeFigureOut">
              <a:rPr lang="en-US" smtClean="0"/>
              <a:t>9/14/2022</a:t>
            </a:fld>
            <a:endParaRPr lang="en-US"/>
          </a:p>
        </p:txBody>
      </p:sp>
      <p:sp>
        <p:nvSpPr>
          <p:cNvPr id="5" name="Footer Placeholder 4">
            <a:extLst>
              <a:ext uri="{FF2B5EF4-FFF2-40B4-BE49-F238E27FC236}">
                <a16:creationId xmlns:a16="http://schemas.microsoft.com/office/drawing/2014/main" id="{4739B875-1CCA-4663-B8AA-A93362709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2F9BE4-914A-41DC-979B-DA59B7653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41671-66BF-4B0F-888C-D8367E14516C}" type="slidenum">
              <a:rPr lang="en-US" smtClean="0"/>
              <a:t>‹#›</a:t>
            </a:fld>
            <a:endParaRPr lang="en-US"/>
          </a:p>
        </p:txBody>
      </p:sp>
    </p:spTree>
    <p:extLst>
      <p:ext uri="{BB962C8B-B14F-4D97-AF65-F5344CB8AC3E}">
        <p14:creationId xmlns:p14="http://schemas.microsoft.com/office/powerpoint/2010/main" val="322734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membering 9/11/2001 – Montauk Sun">
            <a:extLst>
              <a:ext uri="{FF2B5EF4-FFF2-40B4-BE49-F238E27FC236}">
                <a16:creationId xmlns:a16="http://schemas.microsoft.com/office/drawing/2014/main" id="{5F2BC38E-0B62-4F25-B156-E6388278791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266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6C6EED-DBA0-4118-A2FA-4AD17AA95EB7}"/>
              </a:ext>
            </a:extLst>
          </p:cNvPr>
          <p:cNvSpPr>
            <a:spLocks noGrp="1"/>
          </p:cNvSpPr>
          <p:nvPr>
            <p:ph type="ctrTitle"/>
          </p:nvPr>
        </p:nvSpPr>
        <p:spPr>
          <a:xfrm>
            <a:off x="969264" y="5154168"/>
            <a:ext cx="6973204" cy="1261872"/>
          </a:xfrm>
        </p:spPr>
        <p:txBody>
          <a:bodyPr anchor="ctr">
            <a:normAutofit/>
          </a:bodyPr>
          <a:lstStyle/>
          <a:p>
            <a:pPr algn="l"/>
            <a:r>
              <a:rPr lang="en-US" sz="4800" b="1">
                <a:solidFill>
                  <a:schemeClr val="tx1">
                    <a:lumMod val="85000"/>
                    <a:lumOff val="15000"/>
                  </a:schemeClr>
                </a:solidFill>
              </a:rPr>
              <a:t>Remembering 9/11</a:t>
            </a:r>
          </a:p>
        </p:txBody>
      </p:sp>
      <p:sp>
        <p:nvSpPr>
          <p:cNvPr id="3" name="Subtitle 2">
            <a:extLst>
              <a:ext uri="{FF2B5EF4-FFF2-40B4-BE49-F238E27FC236}">
                <a16:creationId xmlns:a16="http://schemas.microsoft.com/office/drawing/2014/main" id="{A4CD40B8-FE06-4D17-85D6-AA65405C56B0}"/>
              </a:ext>
            </a:extLst>
          </p:cNvPr>
          <p:cNvSpPr>
            <a:spLocks noGrp="1"/>
          </p:cNvSpPr>
          <p:nvPr>
            <p:ph type="subTitle" idx="1"/>
          </p:nvPr>
        </p:nvSpPr>
        <p:spPr>
          <a:xfrm>
            <a:off x="8458200" y="5154168"/>
            <a:ext cx="2892986" cy="1261872"/>
          </a:xfrm>
        </p:spPr>
        <p:txBody>
          <a:bodyPr anchor="ctr">
            <a:normAutofit/>
          </a:bodyPr>
          <a:lstStyle/>
          <a:p>
            <a:pPr algn="l">
              <a:spcBef>
                <a:spcPct val="0"/>
              </a:spcBef>
              <a:spcAft>
                <a:spcPts val="600"/>
              </a:spcAft>
            </a:pPr>
            <a:r>
              <a:rPr lang="en-US" sz="2000" b="1" dirty="0">
                <a:solidFill>
                  <a:schemeClr val="tx2"/>
                </a:solidFill>
                <a:latin typeface="+mj-lt"/>
                <a:ea typeface="+mj-ea"/>
                <a:cs typeface="+mj-cs"/>
              </a:rPr>
              <a:t>The Transformation of Global Security after 9/11</a:t>
            </a:r>
          </a:p>
        </p:txBody>
      </p:sp>
      <p:cxnSp>
        <p:nvCxnSpPr>
          <p:cNvPr id="1039" name="Straight Connector 103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7192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8FDD12-949F-4B5F-91D4-8AF9C15584D1}"/>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solidFill>
                  <a:srgbClr val="FFFFFF"/>
                </a:solidFill>
                <a:latin typeface="+mj-lt"/>
                <a:ea typeface="+mj-ea"/>
                <a:cs typeface="+mj-cs"/>
              </a:rPr>
              <a:t>Part 2: Database Search</a:t>
            </a:r>
          </a:p>
        </p:txBody>
      </p:sp>
      <p:cxnSp>
        <p:nvCxnSpPr>
          <p:cNvPr id="34" name="Straight Connector 3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01D79AE-F69F-4076-BCCD-8A6A44BEBD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bwMode="auto">
          <a:xfrm>
            <a:off x="1859621" y="2884022"/>
            <a:ext cx="2468829" cy="3370414"/>
          </a:xfrm>
          <a:prstGeom prst="rect">
            <a:avLst/>
          </a:prstGeom>
          <a:noFill/>
          <a:extLst>
            <a:ext uri="{53640926-AAD7-44D8-BBD7-CCE9431645EC}">
              <a14:shadowObscured xmlns:a14="http://schemas.microsoft.com/office/drawing/2010/main"/>
            </a:ext>
          </a:extLst>
        </p:spPr>
      </p:pic>
      <p:cxnSp>
        <p:nvCxnSpPr>
          <p:cNvPr id="36" name="Straight Connector 3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Table&#10;&#10;Description automatically generated">
            <a:extLst>
              <a:ext uri="{FF2B5EF4-FFF2-40B4-BE49-F238E27FC236}">
                <a16:creationId xmlns:a16="http://schemas.microsoft.com/office/drawing/2014/main" id="{CE9BBC8B-9358-4D86-A55F-D7F775A501D6}"/>
              </a:ext>
            </a:extLst>
          </p:cNvPr>
          <p:cNvPicPr>
            <a:picLocks noChangeAspect="1"/>
          </p:cNvPicPr>
          <p:nvPr/>
        </p:nvPicPr>
        <p:blipFill rotWithShape="1">
          <a:blip r:embed="rId3" cstate="hqprint">
            <a:extLst>
              <a:ext uri="{28A0092B-C50C-407E-A947-70E740481C1C}">
                <a14:useLocalDpi xmlns:a14="http://schemas.microsoft.com/office/drawing/2010/main"/>
              </a:ext>
            </a:extLst>
          </a:blip>
          <a:stretch/>
        </p:blipFill>
        <p:spPr bwMode="auto">
          <a:xfrm>
            <a:off x="6445073" y="3087842"/>
            <a:ext cx="5455917" cy="267558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17230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8FDD12-949F-4B5F-91D4-8AF9C15584D1}"/>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solidFill>
                  <a:srgbClr val="FFFFFF"/>
                </a:solidFill>
                <a:latin typeface="+mj-lt"/>
                <a:ea typeface="+mj-ea"/>
                <a:cs typeface="+mj-cs"/>
              </a:rPr>
              <a:t>Part 2: Database Search</a:t>
            </a:r>
          </a:p>
        </p:txBody>
      </p:sp>
      <p:cxnSp>
        <p:nvCxnSpPr>
          <p:cNvPr id="43" name="Straight Connector 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01D79AE-F69F-4076-BCCD-8A6A44BEBD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bwMode="auto">
          <a:xfrm>
            <a:off x="1917451" y="2696471"/>
            <a:ext cx="2606210" cy="3557965"/>
          </a:xfrm>
          <a:prstGeom prst="rect">
            <a:avLst/>
          </a:prstGeom>
          <a:noFill/>
          <a:extLst>
            <a:ext uri="{53640926-AAD7-44D8-BBD7-CCE9431645EC}">
              <a14:shadowObscured xmlns:a14="http://schemas.microsoft.com/office/drawing/2010/main"/>
            </a:ext>
          </a:extLst>
        </p:spPr>
      </p:pic>
      <p:cxnSp>
        <p:nvCxnSpPr>
          <p:cNvPr id="45" name="Straight Connector 4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DFD63B3-8D01-4E32-9444-B47BBEF439C7}"/>
              </a:ext>
            </a:extLst>
          </p:cNvPr>
          <p:cNvPicPr>
            <a:picLocks noChangeAspect="1"/>
          </p:cNvPicPr>
          <p:nvPr/>
        </p:nvPicPr>
        <p:blipFill rotWithShape="1">
          <a:blip r:embed="rId3" cstate="hqprint">
            <a:extLst>
              <a:ext uri="{28A0092B-C50C-407E-A947-70E740481C1C}">
                <a14:useLocalDpi xmlns:a14="http://schemas.microsoft.com/office/drawing/2010/main"/>
              </a:ext>
            </a:extLst>
          </a:blip>
          <a:stretch/>
        </p:blipFill>
        <p:spPr bwMode="auto">
          <a:xfrm>
            <a:off x="6445073" y="3092495"/>
            <a:ext cx="5455917" cy="266628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76472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22AEEC-4316-4F7F-982D-24AEF811445B}"/>
              </a:ext>
            </a:extLst>
          </p:cNvPr>
          <p:cNvSpPr txBox="1"/>
          <p:nvPr/>
        </p:nvSpPr>
        <p:spPr>
          <a:xfrm>
            <a:off x="526073" y="489439"/>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a:solidFill>
                  <a:schemeClr val="bg1"/>
                </a:solidFill>
                <a:latin typeface="+mj-lt"/>
                <a:ea typeface="+mj-ea"/>
                <a:cs typeface="+mj-cs"/>
              </a:rPr>
              <a:t>Part 1: Feature Extraction</a:t>
            </a:r>
          </a:p>
        </p:txBody>
      </p:sp>
      <p:cxnSp>
        <p:nvCxnSpPr>
          <p:cNvPr id="30" name="Straight Connector 2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B153ED1-9DBD-425F-9262-E0C92F51F82B}"/>
              </a:ext>
            </a:extLst>
          </p:cNvPr>
          <p:cNvPicPr>
            <a:picLocks noChangeAspect="1"/>
          </p:cNvPicPr>
          <p:nvPr/>
        </p:nvPicPr>
        <p:blipFill rotWithShape="1">
          <a:blip r:embed="rId3" cstate="hqprint">
            <a:extLst>
              <a:ext uri="{28A0092B-C50C-407E-A947-70E740481C1C}">
                <a14:useLocalDpi xmlns:a14="http://schemas.microsoft.com/office/drawing/2010/main"/>
              </a:ext>
            </a:extLst>
          </a:blip>
          <a:stretch/>
        </p:blipFill>
        <p:spPr bwMode="auto">
          <a:xfrm>
            <a:off x="2637003" y="2427541"/>
            <a:ext cx="6862894" cy="399763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21563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22AEEC-4316-4F7F-982D-24AEF811445B}"/>
              </a:ext>
            </a:extLst>
          </p:cNvPr>
          <p:cNvSpPr txBox="1"/>
          <p:nvPr/>
        </p:nvSpPr>
        <p:spPr>
          <a:xfrm>
            <a:off x="526073" y="489439"/>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a:solidFill>
                  <a:schemeClr val="bg1"/>
                </a:solidFill>
                <a:latin typeface="+mj-lt"/>
                <a:ea typeface="+mj-ea"/>
                <a:cs typeface="+mj-cs"/>
              </a:rPr>
              <a:t>Part 1: Feature Extraction</a:t>
            </a:r>
          </a:p>
        </p:txBody>
      </p:sp>
      <p:cxnSp>
        <p:nvCxnSpPr>
          <p:cNvPr id="30" name="Straight Connector 2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B153ED1-9DBD-425F-9262-E0C92F51F82B}"/>
              </a:ext>
            </a:extLst>
          </p:cNvPr>
          <p:cNvPicPr>
            <a:picLocks noChangeAspect="1"/>
          </p:cNvPicPr>
          <p:nvPr/>
        </p:nvPicPr>
        <p:blipFill rotWithShape="1">
          <a:blip r:embed="rId3" cstate="hqprint">
            <a:extLst>
              <a:ext uri="{28A0092B-C50C-407E-A947-70E740481C1C}">
                <a14:useLocalDpi xmlns:a14="http://schemas.microsoft.com/office/drawing/2010/main"/>
              </a:ext>
            </a:extLst>
          </a:blip>
          <a:stretch/>
        </p:blipFill>
        <p:spPr bwMode="auto">
          <a:xfrm>
            <a:off x="2637003" y="2427541"/>
            <a:ext cx="6862894" cy="3997637"/>
          </a:xfrm>
          <a:prstGeom prst="rect">
            <a:avLst/>
          </a:prstGeom>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533F4EDC-F3C2-4407-8728-7D936EA13621}"/>
              </a:ext>
            </a:extLst>
          </p:cNvPr>
          <p:cNvSpPr/>
          <p:nvPr/>
        </p:nvSpPr>
        <p:spPr>
          <a:xfrm>
            <a:off x="5622915" y="5917844"/>
            <a:ext cx="777885" cy="720951"/>
          </a:xfrm>
          <a:custGeom>
            <a:avLst/>
            <a:gdLst>
              <a:gd name="connsiteX0" fmla="*/ 289370 w 777885"/>
              <a:gd name="connsiteY0" fmla="*/ 44545 h 720951"/>
              <a:gd name="connsiteX1" fmla="*/ 38849 w 777885"/>
              <a:gd name="connsiteY1" fmla="*/ 119701 h 720951"/>
              <a:gd name="connsiteX2" fmla="*/ 13797 w 777885"/>
              <a:gd name="connsiteY2" fmla="*/ 194857 h 720951"/>
              <a:gd name="connsiteX3" fmla="*/ 13797 w 777885"/>
              <a:gd name="connsiteY3" fmla="*/ 382748 h 720951"/>
              <a:gd name="connsiteX4" fmla="*/ 63901 w 777885"/>
              <a:gd name="connsiteY4" fmla="*/ 470430 h 720951"/>
              <a:gd name="connsiteX5" fmla="*/ 76427 w 777885"/>
              <a:gd name="connsiteY5" fmla="*/ 508008 h 720951"/>
              <a:gd name="connsiteX6" fmla="*/ 289370 w 777885"/>
              <a:gd name="connsiteY6" fmla="*/ 683372 h 720951"/>
              <a:gd name="connsiteX7" fmla="*/ 352000 w 777885"/>
              <a:gd name="connsiteY7" fmla="*/ 708424 h 720951"/>
              <a:gd name="connsiteX8" fmla="*/ 477260 w 777885"/>
              <a:gd name="connsiteY8" fmla="*/ 720951 h 720951"/>
              <a:gd name="connsiteX9" fmla="*/ 627573 w 777885"/>
              <a:gd name="connsiteY9" fmla="*/ 645794 h 720951"/>
              <a:gd name="connsiteX10" fmla="*/ 702729 w 777885"/>
              <a:gd name="connsiteY10" fmla="*/ 583164 h 720951"/>
              <a:gd name="connsiteX11" fmla="*/ 777885 w 777885"/>
              <a:gd name="connsiteY11" fmla="*/ 457904 h 720951"/>
              <a:gd name="connsiteX12" fmla="*/ 740307 w 777885"/>
              <a:gd name="connsiteY12" fmla="*/ 282540 h 720951"/>
              <a:gd name="connsiteX13" fmla="*/ 677677 w 777885"/>
              <a:gd name="connsiteY13" fmla="*/ 69597 h 720951"/>
              <a:gd name="connsiteX14" fmla="*/ 439682 w 777885"/>
              <a:gd name="connsiteY14" fmla="*/ 6967 h 720951"/>
              <a:gd name="connsiteX15" fmla="*/ 101480 w 777885"/>
              <a:gd name="connsiteY15" fmla="*/ 44545 h 7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885" h="720951">
                <a:moveTo>
                  <a:pt x="289370" y="44545"/>
                </a:moveTo>
                <a:cubicBezTo>
                  <a:pt x="178685" y="22408"/>
                  <a:pt x="182025" y="10214"/>
                  <a:pt x="38849" y="119701"/>
                </a:cubicBezTo>
                <a:cubicBezTo>
                  <a:pt x="17872" y="135742"/>
                  <a:pt x="22148" y="169805"/>
                  <a:pt x="13797" y="194857"/>
                </a:cubicBezTo>
                <a:cubicBezTo>
                  <a:pt x="-294" y="279404"/>
                  <a:pt x="-8457" y="286313"/>
                  <a:pt x="13797" y="382748"/>
                </a:cubicBezTo>
                <a:cubicBezTo>
                  <a:pt x="23209" y="423531"/>
                  <a:pt x="46529" y="435686"/>
                  <a:pt x="63901" y="470430"/>
                </a:cubicBezTo>
                <a:cubicBezTo>
                  <a:pt x="69806" y="482240"/>
                  <a:pt x="67974" y="497865"/>
                  <a:pt x="76427" y="508008"/>
                </a:cubicBezTo>
                <a:cubicBezTo>
                  <a:pt x="148872" y="594941"/>
                  <a:pt x="194604" y="632344"/>
                  <a:pt x="289370" y="683372"/>
                </a:cubicBezTo>
                <a:cubicBezTo>
                  <a:pt x="309167" y="694032"/>
                  <a:pt x="329952" y="704014"/>
                  <a:pt x="352000" y="708424"/>
                </a:cubicBezTo>
                <a:cubicBezTo>
                  <a:pt x="393147" y="716654"/>
                  <a:pt x="435507" y="716775"/>
                  <a:pt x="477260" y="720951"/>
                </a:cubicBezTo>
                <a:cubicBezTo>
                  <a:pt x="541530" y="695242"/>
                  <a:pt x="564705" y="689318"/>
                  <a:pt x="627573" y="645794"/>
                </a:cubicBezTo>
                <a:cubicBezTo>
                  <a:pt x="654385" y="627232"/>
                  <a:pt x="682357" y="608628"/>
                  <a:pt x="702729" y="583164"/>
                </a:cubicBezTo>
                <a:cubicBezTo>
                  <a:pt x="733147" y="545142"/>
                  <a:pt x="777885" y="457904"/>
                  <a:pt x="777885" y="457904"/>
                </a:cubicBezTo>
                <a:cubicBezTo>
                  <a:pt x="759326" y="309429"/>
                  <a:pt x="778168" y="406940"/>
                  <a:pt x="740307" y="282540"/>
                </a:cubicBezTo>
                <a:cubicBezTo>
                  <a:pt x="718765" y="211758"/>
                  <a:pt x="743853" y="102685"/>
                  <a:pt x="677677" y="69597"/>
                </a:cubicBezTo>
                <a:cubicBezTo>
                  <a:pt x="536219" y="-1132"/>
                  <a:pt x="614661" y="22874"/>
                  <a:pt x="439682" y="6967"/>
                </a:cubicBezTo>
                <a:cubicBezTo>
                  <a:pt x="124017" y="20120"/>
                  <a:pt x="222508" y="-36141"/>
                  <a:pt x="101480" y="4454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95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with a beard&#10;&#10;Description automatically generated with low confidence">
            <a:extLst>
              <a:ext uri="{FF2B5EF4-FFF2-40B4-BE49-F238E27FC236}">
                <a16:creationId xmlns:a16="http://schemas.microsoft.com/office/drawing/2014/main" id="{A2A2F75F-419B-4EC0-8104-DF652E6440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bwMode="auto">
          <a:xfrm>
            <a:off x="6706318" y="643467"/>
            <a:ext cx="4312329" cy="5571066"/>
          </a:xfrm>
          <a:prstGeom prst="rect">
            <a:avLst/>
          </a:prstGeom>
          <a:noFill/>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ABFA05B-8D5B-48E2-B42C-05958CB41B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bwMode="auto">
          <a:xfrm>
            <a:off x="1289111" y="643467"/>
            <a:ext cx="4080808" cy="5571066"/>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641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8"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11" name="Picture 10" descr="mans face in close up photography">
            <a:extLst>
              <a:ext uri="{FF2B5EF4-FFF2-40B4-BE49-F238E27FC236}">
                <a16:creationId xmlns:a16="http://schemas.microsoft.com/office/drawing/2014/main" id="{7E631354-A801-42E5-9112-8B0472F209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778" y="434178"/>
            <a:ext cx="4056622" cy="5989644"/>
          </a:xfrm>
          <a:prstGeom prst="rect">
            <a:avLst/>
          </a:prstGeom>
          <a:noFill/>
          <a:ln>
            <a:noFill/>
          </a:ln>
        </p:spPr>
      </p:pic>
    </p:spTree>
    <p:extLst>
      <p:ext uri="{BB962C8B-B14F-4D97-AF65-F5344CB8AC3E}">
        <p14:creationId xmlns:p14="http://schemas.microsoft.com/office/powerpoint/2010/main" val="301813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man wearing blue and red collared shirt">
            <a:extLst>
              <a:ext uri="{FF2B5EF4-FFF2-40B4-BE49-F238E27FC236}">
                <a16:creationId xmlns:a16="http://schemas.microsoft.com/office/drawing/2014/main" id="{50F2A42E-0412-45F0-8CFC-9E20CB30A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332952" y="1112293"/>
            <a:ext cx="3465326" cy="4633414"/>
          </a:xfrm>
          <a:prstGeom prst="rect">
            <a:avLst/>
          </a:prstGeom>
          <a:noFill/>
        </p:spPr>
      </p:pic>
      <p:grpSp>
        <p:nvGrpSpPr>
          <p:cNvPr id="26" name="Group 25">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27"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5304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boy's face close-up photography">
            <a:extLst>
              <a:ext uri="{FF2B5EF4-FFF2-40B4-BE49-F238E27FC236}">
                <a16:creationId xmlns:a16="http://schemas.microsoft.com/office/drawing/2014/main" id="{19E3F996-8122-4357-A1A5-C73222565E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32"/>
          <a:stretch/>
        </p:blipFill>
        <p:spPr bwMode="auto">
          <a:xfrm>
            <a:off x="3022402" y="1112293"/>
            <a:ext cx="4086425" cy="4633414"/>
          </a:xfrm>
          <a:prstGeom prst="rect">
            <a:avLst/>
          </a:prstGeom>
          <a:noFill/>
          <a:extLst>
            <a:ext uri="{53640926-AAD7-44D8-BBD7-CCE9431645EC}">
              <a14:shadowObscured xmlns:a14="http://schemas.microsoft.com/office/drawing/2010/main"/>
            </a:ext>
          </a:extLst>
        </p:spPr>
      </p:pic>
      <p:grpSp>
        <p:nvGrpSpPr>
          <p:cNvPr id="35" name="Group 34">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36"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7"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3834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man wearing maroon and white Fair Isle top">
            <a:extLst>
              <a:ext uri="{FF2B5EF4-FFF2-40B4-BE49-F238E27FC236}">
                <a16:creationId xmlns:a16="http://schemas.microsoft.com/office/drawing/2014/main" id="{6570B3DA-4506-4CB9-90B4-1FD2ABE8B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flipH="1">
            <a:off x="3021464" y="1112293"/>
            <a:ext cx="4088302" cy="4633414"/>
          </a:xfrm>
          <a:prstGeom prst="rect">
            <a:avLst/>
          </a:prstGeom>
          <a:noFill/>
        </p:spPr>
      </p:pic>
      <p:grpSp>
        <p:nvGrpSpPr>
          <p:cNvPr id="44" name="Group 43">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45"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6"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4169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D383B-538A-4BA5-8C73-C84F311AA493}"/>
              </a:ext>
            </a:extLst>
          </p:cNvPr>
          <p:cNvSpPr>
            <a:spLocks noGrp="1"/>
          </p:cNvSpPr>
          <p:nvPr>
            <p:ph type="title"/>
          </p:nvPr>
        </p:nvSpPr>
        <p:spPr>
          <a:xfrm>
            <a:off x="686834" y="1153572"/>
            <a:ext cx="3200400" cy="4461163"/>
          </a:xfrm>
        </p:spPr>
        <p:txBody>
          <a:bodyPr>
            <a:normAutofit/>
          </a:bodyPr>
          <a:lstStyle/>
          <a:p>
            <a:pPr>
              <a:spcBef>
                <a:spcPct val="0"/>
              </a:spcBef>
              <a:spcAft>
                <a:spcPts val="600"/>
              </a:spcAft>
            </a:pPr>
            <a:r>
              <a:rPr lang="en-US" sz="3700" b="1">
                <a:solidFill>
                  <a:srgbClr val="FFFFFF"/>
                </a:solidFill>
                <a:latin typeface="+mj-lt"/>
                <a:ea typeface="+mj-ea"/>
                <a:cs typeface="+mj-cs"/>
              </a:rPr>
              <a:t>Transformation of Global Security Post 9/11</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93932D-F7B9-4CB0-BF3E-E7136B17AA39}"/>
              </a:ext>
            </a:extLst>
          </p:cNvPr>
          <p:cNvSpPr>
            <a:spLocks noGrp="1"/>
          </p:cNvSpPr>
          <p:nvPr>
            <p:ph idx="1"/>
          </p:nvPr>
        </p:nvSpPr>
        <p:spPr>
          <a:xfrm>
            <a:off x="4447308" y="591344"/>
            <a:ext cx="6906491" cy="5585619"/>
          </a:xfrm>
        </p:spPr>
        <p:txBody>
          <a:bodyPr anchor="ctr">
            <a:normAutofit/>
          </a:bodyPr>
          <a:lstStyle/>
          <a:p>
            <a:pPr marL="0" indent="0">
              <a:buNone/>
            </a:pPr>
            <a:r>
              <a:rPr lang="en-US" b="0" i="0">
                <a:effectLst/>
                <a:latin typeface="lemonde-journal"/>
              </a:rPr>
              <a:t>2002 U.S. National Security Strategy –</a:t>
            </a:r>
          </a:p>
          <a:p>
            <a:pPr marL="0" indent="0">
              <a:buNone/>
            </a:pPr>
            <a:r>
              <a:rPr lang="en-US" b="0" i="0">
                <a:effectLst/>
                <a:latin typeface="lemonde-journal"/>
              </a:rPr>
              <a:t>“</a:t>
            </a:r>
            <a:r>
              <a:rPr lang="en-US" b="0" i="1">
                <a:effectLst/>
                <a:latin typeface="lemonde-journal"/>
              </a:rPr>
              <a:t>disrupt and destroy terrorist organizations of global reach.”</a:t>
            </a:r>
          </a:p>
          <a:p>
            <a:pPr marL="0" indent="0">
              <a:buNone/>
            </a:pPr>
            <a:endParaRPr lang="en-US" b="0" i="1">
              <a:effectLst/>
              <a:latin typeface="lemonde-journal"/>
            </a:endParaRPr>
          </a:p>
          <a:p>
            <a:r>
              <a:rPr lang="en-US">
                <a:latin typeface="lemonde-journal"/>
              </a:rPr>
              <a:t>Tech Advances to Prevent Future  Attacks</a:t>
            </a:r>
            <a:endParaRPr lang="en-US" b="0" i="0">
              <a:effectLst/>
              <a:latin typeface="lemonde-journal"/>
            </a:endParaRPr>
          </a:p>
          <a:p>
            <a:pPr lvl="1"/>
            <a:r>
              <a:rPr lang="en-US">
                <a:latin typeface="lemonde-journal"/>
              </a:rPr>
              <a:t>Drones</a:t>
            </a:r>
          </a:p>
          <a:p>
            <a:pPr lvl="1"/>
            <a:r>
              <a:rPr lang="en-US">
                <a:latin typeface="lemonde-journal"/>
              </a:rPr>
              <a:t>D</a:t>
            </a:r>
            <a:r>
              <a:rPr lang="en-US" b="0" i="0">
                <a:effectLst/>
                <a:latin typeface="lemonde-journal"/>
              </a:rPr>
              <a:t>ata collection and analytics</a:t>
            </a:r>
          </a:p>
          <a:p>
            <a:pPr lvl="1"/>
            <a:r>
              <a:rPr lang="en-US">
                <a:latin typeface="lemonde-journal"/>
              </a:rPr>
              <a:t>Remote-controlled airliners</a:t>
            </a:r>
          </a:p>
          <a:p>
            <a:pPr lvl="1"/>
            <a:r>
              <a:rPr lang="en-US">
                <a:latin typeface="lemonde-journal"/>
              </a:rPr>
              <a:t>Bio-monitors</a:t>
            </a:r>
          </a:p>
          <a:p>
            <a:pPr lvl="1"/>
            <a:r>
              <a:rPr lang="en-US">
                <a:latin typeface="lemonde-journal"/>
              </a:rPr>
              <a:t>Remote Video Monitoring</a:t>
            </a:r>
          </a:p>
        </p:txBody>
      </p:sp>
    </p:spTree>
    <p:extLst>
      <p:ext uri="{BB962C8B-B14F-4D97-AF65-F5344CB8AC3E}">
        <p14:creationId xmlns:p14="http://schemas.microsoft.com/office/powerpoint/2010/main" val="7850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rone Age - Rise of the Flying Robots | Engineering.com">
            <a:extLst>
              <a:ext uri="{FF2B5EF4-FFF2-40B4-BE49-F238E27FC236}">
                <a16:creationId xmlns:a16="http://schemas.microsoft.com/office/drawing/2014/main" id="{82F90B73-B108-4B70-A3C2-1548E02658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549" y="765127"/>
            <a:ext cx="3122143" cy="22323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Live Video Monitoring | Defense Plus USA">
            <a:extLst>
              <a:ext uri="{FF2B5EF4-FFF2-40B4-BE49-F238E27FC236}">
                <a16:creationId xmlns:a16="http://schemas.microsoft.com/office/drawing/2014/main" id="{079472D9-B312-4DA7-8920-62550CBAEC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13518" y="969930"/>
            <a:ext cx="3252903" cy="182975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Scientists Question Safety Of New Airport Scanners : NPR">
            <a:extLst>
              <a:ext uri="{FF2B5EF4-FFF2-40B4-BE49-F238E27FC236}">
                <a16:creationId xmlns:a16="http://schemas.microsoft.com/office/drawing/2014/main" id="{33EE62C1-936E-44C5-BD35-1FDB8E02AB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622549" y="3819656"/>
            <a:ext cx="3104943" cy="232870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ftware Clipart Data Scientist - Data Collection Clip Art PNG Image |  Transparent PNG Free Download on SeekPNG">
            <a:extLst>
              <a:ext uri="{FF2B5EF4-FFF2-40B4-BE49-F238E27FC236}">
                <a16:creationId xmlns:a16="http://schemas.microsoft.com/office/drawing/2014/main" id="{C0E4AB6B-AAC5-4C2D-B9A5-58545780EDA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381676" y="1842108"/>
            <a:ext cx="3252903" cy="31878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ompany: Pilotless passenger planes 5 years away | CNN Travel">
            <a:extLst>
              <a:ext uri="{FF2B5EF4-FFF2-40B4-BE49-F238E27FC236}">
                <a16:creationId xmlns:a16="http://schemas.microsoft.com/office/drawing/2014/main" id="{83A29C2D-35D1-4A25-BC1F-528AE763A41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313518" y="3767686"/>
            <a:ext cx="3252903" cy="24396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y hands were scanned by a strange device during a security check at the  airport. What was the purpose? - Travel Stack Exchange">
            <a:extLst>
              <a:ext uri="{FF2B5EF4-FFF2-40B4-BE49-F238E27FC236}">
                <a16:creationId xmlns:a16="http://schemas.microsoft.com/office/drawing/2014/main" id="{44B171ED-BDBE-4886-872E-67A873E56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163" y="5039499"/>
            <a:ext cx="1980114" cy="11088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Some segments of the public support facial recognition use by police — but  not all | VentureBeat">
            <a:extLst>
              <a:ext uri="{FF2B5EF4-FFF2-40B4-BE49-F238E27FC236}">
                <a16:creationId xmlns:a16="http://schemas.microsoft.com/office/drawing/2014/main" id="{ABAB03FA-AAF9-4ECD-A781-6A546749E8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1786" y="2215185"/>
            <a:ext cx="1914637" cy="9848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54BF4A-03F5-41B2-AF6B-3CA9A2FB6B28}"/>
              </a:ext>
            </a:extLst>
          </p:cNvPr>
          <p:cNvSpPr txBox="1"/>
          <p:nvPr/>
        </p:nvSpPr>
        <p:spPr>
          <a:xfrm>
            <a:off x="1005840" y="969930"/>
            <a:ext cx="1965960" cy="646331"/>
          </a:xfrm>
          <a:prstGeom prst="rect">
            <a:avLst/>
          </a:prstGeom>
          <a:noFill/>
        </p:spPr>
        <p:txBody>
          <a:bodyPr wrap="square" rtlCol="0">
            <a:spAutoFit/>
          </a:bodyPr>
          <a:lstStyle/>
          <a:p>
            <a:r>
              <a:rPr lang="en-US" dirty="0">
                <a:solidFill>
                  <a:srgbClr val="4B535D"/>
                </a:solidFill>
                <a:latin typeface="lemonde-journal"/>
              </a:rPr>
              <a:t>Drones</a:t>
            </a:r>
          </a:p>
          <a:p>
            <a:endParaRPr lang="en-US" dirty="0"/>
          </a:p>
        </p:txBody>
      </p:sp>
      <p:sp>
        <p:nvSpPr>
          <p:cNvPr id="8" name="TextBox 7">
            <a:extLst>
              <a:ext uri="{FF2B5EF4-FFF2-40B4-BE49-F238E27FC236}">
                <a16:creationId xmlns:a16="http://schemas.microsoft.com/office/drawing/2014/main" id="{65C483A4-37E3-4918-AEE8-82B2AC39B6AD}"/>
              </a:ext>
            </a:extLst>
          </p:cNvPr>
          <p:cNvSpPr txBox="1"/>
          <p:nvPr/>
        </p:nvSpPr>
        <p:spPr>
          <a:xfrm>
            <a:off x="4550979" y="969930"/>
            <a:ext cx="2886141" cy="646331"/>
          </a:xfrm>
          <a:prstGeom prst="rect">
            <a:avLst/>
          </a:prstGeom>
          <a:noFill/>
        </p:spPr>
        <p:txBody>
          <a:bodyPr wrap="square" rtlCol="0">
            <a:spAutoFit/>
          </a:bodyPr>
          <a:lstStyle/>
          <a:p>
            <a:r>
              <a:rPr lang="en-US" dirty="0">
                <a:solidFill>
                  <a:srgbClr val="4B535D"/>
                </a:solidFill>
                <a:latin typeface="lemonde-journal"/>
              </a:rPr>
              <a:t>D</a:t>
            </a:r>
            <a:r>
              <a:rPr lang="en-US" b="0" i="0" dirty="0">
                <a:solidFill>
                  <a:srgbClr val="4B535D"/>
                </a:solidFill>
                <a:effectLst/>
                <a:latin typeface="lemonde-journal"/>
              </a:rPr>
              <a:t>ata Collection and Analytics</a:t>
            </a:r>
          </a:p>
          <a:p>
            <a:endParaRPr lang="en-US" dirty="0"/>
          </a:p>
        </p:txBody>
      </p:sp>
      <p:sp>
        <p:nvSpPr>
          <p:cNvPr id="9" name="TextBox 8">
            <a:extLst>
              <a:ext uri="{FF2B5EF4-FFF2-40B4-BE49-F238E27FC236}">
                <a16:creationId xmlns:a16="http://schemas.microsoft.com/office/drawing/2014/main" id="{432ECFF8-AD71-4285-BA32-5584A704DF3A}"/>
              </a:ext>
            </a:extLst>
          </p:cNvPr>
          <p:cNvSpPr txBox="1"/>
          <p:nvPr/>
        </p:nvSpPr>
        <p:spPr>
          <a:xfrm>
            <a:off x="9301654" y="3636084"/>
            <a:ext cx="2422517" cy="923330"/>
          </a:xfrm>
          <a:prstGeom prst="rect">
            <a:avLst/>
          </a:prstGeom>
          <a:noFill/>
        </p:spPr>
        <p:txBody>
          <a:bodyPr wrap="square" rtlCol="0">
            <a:spAutoFit/>
          </a:bodyPr>
          <a:lstStyle/>
          <a:p>
            <a:pPr algn="ctr"/>
            <a:r>
              <a:rPr lang="en-US" dirty="0">
                <a:solidFill>
                  <a:srgbClr val="4B535D"/>
                </a:solidFill>
                <a:latin typeface="lemonde-journal"/>
              </a:rPr>
              <a:t>Remote-Controlled Airliners</a:t>
            </a:r>
          </a:p>
          <a:p>
            <a:endParaRPr lang="en-US" dirty="0"/>
          </a:p>
        </p:txBody>
      </p:sp>
      <p:sp>
        <p:nvSpPr>
          <p:cNvPr id="10" name="TextBox 9">
            <a:extLst>
              <a:ext uri="{FF2B5EF4-FFF2-40B4-BE49-F238E27FC236}">
                <a16:creationId xmlns:a16="http://schemas.microsoft.com/office/drawing/2014/main" id="{3980CC87-5891-40E0-A8A0-0DD6088688BA}"/>
              </a:ext>
            </a:extLst>
          </p:cNvPr>
          <p:cNvSpPr txBox="1"/>
          <p:nvPr/>
        </p:nvSpPr>
        <p:spPr>
          <a:xfrm>
            <a:off x="2375460" y="4041431"/>
            <a:ext cx="2006216" cy="646331"/>
          </a:xfrm>
          <a:prstGeom prst="rect">
            <a:avLst/>
          </a:prstGeom>
          <a:noFill/>
        </p:spPr>
        <p:txBody>
          <a:bodyPr wrap="square" rtlCol="0">
            <a:spAutoFit/>
          </a:bodyPr>
          <a:lstStyle/>
          <a:p>
            <a:r>
              <a:rPr lang="en-US" dirty="0">
                <a:solidFill>
                  <a:schemeClr val="bg1"/>
                </a:solidFill>
                <a:latin typeface="lemonde-journal"/>
              </a:rPr>
              <a:t>Bio-monitors</a:t>
            </a:r>
          </a:p>
          <a:p>
            <a:endParaRPr lang="en-US" dirty="0"/>
          </a:p>
        </p:txBody>
      </p:sp>
      <p:sp>
        <p:nvSpPr>
          <p:cNvPr id="12" name="TextBox 11">
            <a:extLst>
              <a:ext uri="{FF2B5EF4-FFF2-40B4-BE49-F238E27FC236}">
                <a16:creationId xmlns:a16="http://schemas.microsoft.com/office/drawing/2014/main" id="{CE6AEA9A-DB84-45EF-96C4-92A4D44C436B}"/>
              </a:ext>
            </a:extLst>
          </p:cNvPr>
          <p:cNvSpPr txBox="1"/>
          <p:nvPr/>
        </p:nvSpPr>
        <p:spPr>
          <a:xfrm>
            <a:off x="8621785" y="655320"/>
            <a:ext cx="2944635" cy="646331"/>
          </a:xfrm>
          <a:prstGeom prst="rect">
            <a:avLst/>
          </a:prstGeom>
          <a:noFill/>
        </p:spPr>
        <p:txBody>
          <a:bodyPr wrap="square" rtlCol="0">
            <a:spAutoFit/>
          </a:bodyPr>
          <a:lstStyle/>
          <a:p>
            <a:r>
              <a:rPr lang="en-US" dirty="0">
                <a:solidFill>
                  <a:srgbClr val="4B535D"/>
                </a:solidFill>
                <a:latin typeface="lemonde-journal"/>
              </a:rPr>
              <a:t>Remote Video Monitoring</a:t>
            </a:r>
          </a:p>
          <a:p>
            <a:endParaRPr lang="en-US" dirty="0"/>
          </a:p>
        </p:txBody>
      </p:sp>
    </p:spTree>
    <p:extLst>
      <p:ext uri="{BB962C8B-B14F-4D97-AF65-F5344CB8AC3E}">
        <p14:creationId xmlns:p14="http://schemas.microsoft.com/office/powerpoint/2010/main" val="150100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D24B5-6334-4BE6-BB84-70DE398C4D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EBB0CD-8383-4A0A-A6D7-2A73A9814D0B}"/>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algn="ctr">
              <a:lnSpc>
                <a:spcPct val="90000"/>
              </a:lnSpc>
              <a:spcBef>
                <a:spcPct val="0"/>
              </a:spcBef>
              <a:spcAft>
                <a:spcPts val="600"/>
              </a:spcAft>
            </a:pPr>
            <a:r>
              <a:rPr lang="en-US" sz="2000" i="1" dirty="0">
                <a:solidFill>
                  <a:schemeClr val="tx1">
                    <a:lumMod val="85000"/>
                    <a:lumOff val="15000"/>
                  </a:schemeClr>
                </a:solidFill>
                <a:effectLst/>
                <a:latin typeface="+mj-lt"/>
                <a:ea typeface="+mj-ea"/>
                <a:cs typeface="+mj-cs"/>
              </a:rPr>
              <a:t>Are these the same man</a:t>
            </a:r>
            <a:r>
              <a:rPr lang="en-US" sz="2000" i="1" dirty="0">
                <a:solidFill>
                  <a:schemeClr val="tx1">
                    <a:lumMod val="85000"/>
                    <a:lumOff val="15000"/>
                  </a:schemeClr>
                </a:solidFill>
                <a:latin typeface="+mj-lt"/>
                <a:ea typeface="+mj-ea"/>
                <a:cs typeface="+mj-cs"/>
              </a:rPr>
              <a:t>?</a:t>
            </a:r>
          </a:p>
          <a:p>
            <a:pPr marL="0" marR="0" algn="ctr">
              <a:lnSpc>
                <a:spcPct val="90000"/>
              </a:lnSpc>
              <a:spcBef>
                <a:spcPct val="0"/>
              </a:spcBef>
              <a:spcAft>
                <a:spcPts val="600"/>
              </a:spcAft>
            </a:pPr>
            <a:r>
              <a:rPr lang="en-US" sz="2000" i="1" dirty="0">
                <a:solidFill>
                  <a:schemeClr val="tx1">
                    <a:lumMod val="85000"/>
                    <a:lumOff val="15000"/>
                  </a:schemeClr>
                </a:solidFill>
                <a:effectLst/>
                <a:latin typeface="+mj-lt"/>
                <a:ea typeface="+mj-ea"/>
                <a:cs typeface="+mj-cs"/>
              </a:rPr>
              <a:t>What are the similarities and differences between them?</a:t>
            </a:r>
            <a:endParaRPr lang="en-US" sz="2000" dirty="0">
              <a:solidFill>
                <a:schemeClr val="tx1">
                  <a:lumMod val="85000"/>
                  <a:lumOff val="15000"/>
                </a:schemeClr>
              </a:solidFill>
              <a:effectLst/>
              <a:latin typeface="+mj-lt"/>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06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4F2B8088-80C3-4754-8F25-97A005A39338}"/>
              </a:ext>
            </a:extLst>
          </p:cNvPr>
          <p:cNvSpPr txBox="1"/>
          <p:nvPr/>
        </p:nvSpPr>
        <p:spPr>
          <a:xfrm>
            <a:off x="862366" y="2194102"/>
            <a:ext cx="3427001" cy="2077647"/>
          </a:xfrm>
          <a:prstGeom prst="rect">
            <a:avLst/>
          </a:prstGeom>
        </p:spPr>
        <p:txBody>
          <a:bodyPr vert="horz" lIns="91440" tIns="45720" rIns="91440" bIns="45720" rtlCol="0">
            <a:normAutofit fontScale="92500" lnSpcReduction="10000"/>
          </a:bodyPr>
          <a:lstStyle/>
          <a:p>
            <a:pPr marR="0">
              <a:lnSpc>
                <a:spcPct val="90000"/>
              </a:lnSpc>
              <a:spcBef>
                <a:spcPts val="0"/>
              </a:spcBef>
              <a:spcAft>
                <a:spcPts val="600"/>
              </a:spcAft>
            </a:pPr>
            <a:r>
              <a:rPr lang="en-US" sz="2800" b="1" dirty="0">
                <a:effectLst/>
              </a:rPr>
              <a:t>After the passing of Congressman John Lewis, Florida Senator Marco Rubio, went on Twitter to honor him. This is what happened:</a:t>
            </a:r>
          </a:p>
        </p:txBody>
      </p:sp>
      <p:pic>
        <p:nvPicPr>
          <p:cNvPr id="2" name="Picture 1">
            <a:extLst>
              <a:ext uri="{FF2B5EF4-FFF2-40B4-BE49-F238E27FC236}">
                <a16:creationId xmlns:a16="http://schemas.microsoft.com/office/drawing/2014/main" id="{3528B605-16E8-4646-906C-41A8C85F9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17970" y="661916"/>
            <a:ext cx="4210115" cy="5557909"/>
          </a:xfrm>
          <a:prstGeom prst="rect">
            <a:avLst/>
          </a:prstGeom>
          <a:noFill/>
        </p:spPr>
      </p:pic>
    </p:spTree>
    <p:extLst>
      <p:ext uri="{BB962C8B-B14F-4D97-AF65-F5344CB8AC3E}">
        <p14:creationId xmlns:p14="http://schemas.microsoft.com/office/powerpoint/2010/main" val="144267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D24B5-6334-4BE6-BB84-70DE398C4D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EBB0CD-8383-4A0A-A6D7-2A73A9814D0B}"/>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algn="ctr">
              <a:lnSpc>
                <a:spcPct val="90000"/>
              </a:lnSpc>
              <a:spcBef>
                <a:spcPct val="0"/>
              </a:spcBef>
              <a:spcAft>
                <a:spcPts val="600"/>
              </a:spcAft>
            </a:pPr>
            <a:r>
              <a:rPr lang="en-US" sz="2000" i="1" dirty="0">
                <a:solidFill>
                  <a:schemeClr val="tx1">
                    <a:lumMod val="85000"/>
                    <a:lumOff val="15000"/>
                  </a:schemeClr>
                </a:solidFill>
                <a:effectLst/>
                <a:latin typeface="+mj-lt"/>
                <a:ea typeface="+mj-ea"/>
                <a:cs typeface="+mj-cs"/>
              </a:rPr>
              <a:t>Are these the same man</a:t>
            </a:r>
            <a:r>
              <a:rPr lang="en-US" sz="2000" i="1" dirty="0">
                <a:solidFill>
                  <a:schemeClr val="tx1">
                    <a:lumMod val="85000"/>
                    <a:lumOff val="15000"/>
                  </a:schemeClr>
                </a:solidFill>
                <a:latin typeface="+mj-lt"/>
                <a:ea typeface="+mj-ea"/>
                <a:cs typeface="+mj-cs"/>
              </a:rPr>
              <a:t>?</a:t>
            </a:r>
          </a:p>
          <a:p>
            <a:pPr marL="0" marR="0" algn="ctr">
              <a:lnSpc>
                <a:spcPct val="90000"/>
              </a:lnSpc>
              <a:spcBef>
                <a:spcPct val="0"/>
              </a:spcBef>
              <a:spcAft>
                <a:spcPts val="600"/>
              </a:spcAft>
            </a:pPr>
            <a:r>
              <a:rPr lang="en-US" sz="2000" i="1" dirty="0">
                <a:solidFill>
                  <a:schemeClr val="tx1">
                    <a:lumMod val="85000"/>
                    <a:lumOff val="15000"/>
                  </a:schemeClr>
                </a:solidFill>
                <a:effectLst/>
                <a:latin typeface="+mj-lt"/>
                <a:ea typeface="+mj-ea"/>
                <a:cs typeface="+mj-cs"/>
              </a:rPr>
              <a:t>What are the similarities and differences between them?</a:t>
            </a:r>
            <a:endParaRPr lang="en-US" sz="2000" dirty="0">
              <a:solidFill>
                <a:schemeClr val="tx1">
                  <a:lumMod val="85000"/>
                  <a:lumOff val="15000"/>
                </a:schemeClr>
              </a:solidFill>
              <a:effectLst/>
              <a:latin typeface="+mj-lt"/>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CCEA120-377C-45FE-8BB1-6F08C63DDD68}"/>
              </a:ext>
            </a:extLst>
          </p:cNvPr>
          <p:cNvSpPr txBox="1"/>
          <p:nvPr/>
        </p:nvSpPr>
        <p:spPr>
          <a:xfrm>
            <a:off x="626301" y="5552430"/>
            <a:ext cx="2793305" cy="369332"/>
          </a:xfrm>
          <a:prstGeom prst="rect">
            <a:avLst/>
          </a:prstGeom>
          <a:noFill/>
        </p:spPr>
        <p:txBody>
          <a:bodyPr wrap="square" rtlCol="0">
            <a:spAutoFit/>
          </a:bodyPr>
          <a:lstStyle/>
          <a:p>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Elijah Cummings </a:t>
            </a:r>
            <a:endParaRPr lang="en-US" b="1" i="1" dirty="0"/>
          </a:p>
        </p:txBody>
      </p:sp>
      <p:sp>
        <p:nvSpPr>
          <p:cNvPr id="6" name="TextBox 5">
            <a:extLst>
              <a:ext uri="{FF2B5EF4-FFF2-40B4-BE49-F238E27FC236}">
                <a16:creationId xmlns:a16="http://schemas.microsoft.com/office/drawing/2014/main" id="{114268BF-209C-40B7-8A83-52787CFCBBFD}"/>
              </a:ext>
            </a:extLst>
          </p:cNvPr>
          <p:cNvSpPr txBox="1"/>
          <p:nvPr/>
        </p:nvSpPr>
        <p:spPr>
          <a:xfrm>
            <a:off x="9554227" y="5503751"/>
            <a:ext cx="2409173" cy="369332"/>
          </a:xfrm>
          <a:prstGeom prst="rect">
            <a:avLst/>
          </a:prstGeom>
          <a:noFill/>
        </p:spPr>
        <p:txBody>
          <a:bodyPr wrap="square" rtlCol="0">
            <a:spAutoFit/>
          </a:bodyPr>
          <a:lstStyle/>
          <a:p>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John Lewis </a:t>
            </a:r>
            <a:endParaRPr lang="en-US" b="1" i="1" dirty="0"/>
          </a:p>
        </p:txBody>
      </p:sp>
    </p:spTree>
    <p:extLst>
      <p:ext uri="{BB962C8B-B14F-4D97-AF65-F5344CB8AC3E}">
        <p14:creationId xmlns:p14="http://schemas.microsoft.com/office/powerpoint/2010/main" val="366294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22AEEC-4316-4F7F-982D-24AEF811445B}"/>
              </a:ext>
            </a:extLst>
          </p:cNvPr>
          <p:cNvSpPr txBox="1"/>
          <p:nvPr/>
        </p:nvSpPr>
        <p:spPr>
          <a:xfrm>
            <a:off x="838200" y="184805"/>
            <a:ext cx="10515600" cy="15058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a:solidFill>
                  <a:schemeClr val="tx1"/>
                </a:solidFill>
                <a:latin typeface="+mj-lt"/>
                <a:ea typeface="+mj-ea"/>
                <a:cs typeface="+mj-cs"/>
              </a:rPr>
              <a:t>Part 1: Feature Extraction</a:t>
            </a:r>
          </a:p>
        </p:txBody>
      </p:sp>
      <p:pic>
        <p:nvPicPr>
          <p:cNvPr id="7" name="Picture 6">
            <a:extLst>
              <a:ext uri="{FF2B5EF4-FFF2-40B4-BE49-F238E27FC236}">
                <a16:creationId xmlns:a16="http://schemas.microsoft.com/office/drawing/2014/main" id="{2C1C8200-BE15-4F5A-B513-0866023ED51F}"/>
              </a:ext>
            </a:extLst>
          </p:cNvPr>
          <p:cNvPicPr>
            <a:picLocks noChangeAspect="1"/>
          </p:cNvPicPr>
          <p:nvPr/>
        </p:nvPicPr>
        <p:blipFill rotWithShape="1">
          <a:blip r:embed="rId3" cstate="hqprint">
            <a:extLst>
              <a:ext uri="{28A0092B-C50C-407E-A947-70E740481C1C}">
                <a14:useLocalDpi xmlns:a14="http://schemas.microsoft.com/office/drawing/2010/main"/>
              </a:ext>
            </a:extLst>
          </a:blip>
          <a:stretch/>
        </p:blipFill>
        <p:spPr bwMode="auto">
          <a:xfrm>
            <a:off x="1856094" y="1845426"/>
            <a:ext cx="8476758" cy="445030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77167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22AEEC-4316-4F7F-982D-24AEF811445B}"/>
              </a:ext>
            </a:extLst>
          </p:cNvPr>
          <p:cNvSpPr txBox="1"/>
          <p:nvPr/>
        </p:nvSpPr>
        <p:spPr>
          <a:xfrm>
            <a:off x="526073" y="489439"/>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a:solidFill>
                  <a:schemeClr val="bg1"/>
                </a:solidFill>
                <a:latin typeface="+mj-lt"/>
                <a:ea typeface="+mj-ea"/>
                <a:cs typeface="+mj-cs"/>
              </a:rPr>
              <a:t>Part 1: Feature Extraction</a:t>
            </a:r>
          </a:p>
        </p:txBody>
      </p:sp>
      <p:cxnSp>
        <p:nvCxnSpPr>
          <p:cNvPr id="41" name="Straight Connector 40">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able&#10;&#10;Description automatically generated with medium confidence">
            <a:extLst>
              <a:ext uri="{FF2B5EF4-FFF2-40B4-BE49-F238E27FC236}">
                <a16:creationId xmlns:a16="http://schemas.microsoft.com/office/drawing/2014/main" id="{86CFDAA1-AFF1-421C-8BAC-31A78F2A9167}"/>
              </a:ext>
            </a:extLst>
          </p:cNvPr>
          <p:cNvPicPr>
            <a:picLocks noChangeAspect="1"/>
          </p:cNvPicPr>
          <p:nvPr/>
        </p:nvPicPr>
        <p:blipFill rotWithShape="1">
          <a:blip r:embed="rId3" cstate="hqprint">
            <a:extLst>
              <a:ext uri="{28A0092B-C50C-407E-A947-70E740481C1C}">
                <a14:useLocalDpi xmlns:a14="http://schemas.microsoft.com/office/drawing/2010/main"/>
              </a:ext>
            </a:extLst>
          </a:blip>
          <a:stretch/>
        </p:blipFill>
        <p:spPr bwMode="auto">
          <a:xfrm>
            <a:off x="2417642" y="2427541"/>
            <a:ext cx="7301617" cy="399763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777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eye shapes">
            <a:extLst>
              <a:ext uri="{FF2B5EF4-FFF2-40B4-BE49-F238E27FC236}">
                <a16:creationId xmlns:a16="http://schemas.microsoft.com/office/drawing/2014/main" id="{CE301E26-4BF0-4332-98D9-3B608A7386A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p:spPr>
      </p:pic>
    </p:spTree>
    <p:extLst>
      <p:ext uri="{BB962C8B-B14F-4D97-AF65-F5344CB8AC3E}">
        <p14:creationId xmlns:p14="http://schemas.microsoft.com/office/powerpoint/2010/main" val="2794992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TotalTime>
  <Words>2790</Words>
  <Application>Microsoft Office PowerPoint</Application>
  <PresentationFormat>Widescreen</PresentationFormat>
  <Paragraphs>126</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GeoEditBold</vt:lpstr>
      <vt:lpstr>GeoEditRegular</vt:lpstr>
      <vt:lpstr>Georgia</vt:lpstr>
      <vt:lpstr>lemonde-journal</vt:lpstr>
      <vt:lpstr>Source Sans Pro</vt:lpstr>
      <vt:lpstr>Office Theme</vt:lpstr>
      <vt:lpstr>Remembering 9/11</vt:lpstr>
      <vt:lpstr>Transformation of Global Security Post 9/11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found the messages?</dc:title>
  <dc:creator>Pruitt-Mentle, Davina (Fed)</dc:creator>
  <cp:lastModifiedBy>Pruitt-Mentle, Davina (Fed)</cp:lastModifiedBy>
  <cp:revision>25</cp:revision>
  <dcterms:created xsi:type="dcterms:W3CDTF">2021-04-13T16:42:03Z</dcterms:created>
  <dcterms:modified xsi:type="dcterms:W3CDTF">2022-09-14T19:02:19Z</dcterms:modified>
</cp:coreProperties>
</file>