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60" r:id="rId5"/>
    <p:sldId id="270" r:id="rId6"/>
    <p:sldId id="265" r:id="rId7"/>
    <p:sldId id="269" r:id="rId8"/>
    <p:sldId id="267" r:id="rId9"/>
    <p:sldId id="268" r:id="rId10"/>
    <p:sldId id="261" r:id="rId11"/>
    <p:sldId id="263" r:id="rId12"/>
    <p:sldId id="264"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97" autoAdjust="0"/>
  </p:normalViewPr>
  <p:slideViewPr>
    <p:cSldViewPr snapToGrid="0">
      <p:cViewPr varScale="1">
        <p:scale>
          <a:sx n="52" d="100"/>
          <a:sy n="52" d="100"/>
        </p:scale>
        <p:origin x="12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DEAA0-5901-4A83-96A1-3F156F5E399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E266A22-6EFF-4640-BAE5-709B4B2F2D05}">
      <dgm:prSet/>
      <dgm:spPr/>
      <dgm:t>
        <a:bodyPr/>
        <a:lstStyle/>
        <a:p>
          <a:r>
            <a:rPr lang="en-US" dirty="0"/>
            <a:t>This review examines research on the role of mentoring on career interest and exploration for adolescents under 18 years of age. Four questions: </a:t>
          </a:r>
        </a:p>
      </dgm:t>
    </dgm:pt>
    <dgm:pt modelId="{CAFAAC11-C976-4C10-9B34-DD01ED490FE6}" type="parTrans" cxnId="{BA3819E4-84A0-40E4-B73C-7A9354B222B4}">
      <dgm:prSet/>
      <dgm:spPr/>
      <dgm:t>
        <a:bodyPr/>
        <a:lstStyle/>
        <a:p>
          <a:endParaRPr lang="en-US"/>
        </a:p>
      </dgm:t>
    </dgm:pt>
    <dgm:pt modelId="{6EF3784D-1F9D-4675-9F00-792205F9FB46}" type="sibTrans" cxnId="{BA3819E4-84A0-40E4-B73C-7A9354B222B4}">
      <dgm:prSet/>
      <dgm:spPr/>
      <dgm:t>
        <a:bodyPr/>
        <a:lstStyle/>
        <a:p>
          <a:endParaRPr lang="en-US"/>
        </a:p>
      </dgm:t>
    </dgm:pt>
    <dgm:pt modelId="{DC5079DF-CA4C-4686-B529-0B57E23006A3}">
      <dgm:prSet/>
      <dgm:spPr/>
      <dgm:t>
        <a:bodyPr/>
        <a:lstStyle/>
        <a:p>
          <a:r>
            <a:rPr lang="en-US" dirty="0"/>
            <a:t>What are the effects of mentoring on </a:t>
          </a:r>
          <a:r>
            <a:rPr lang="en-US" b="1" dirty="0"/>
            <a:t>career interests and exploration (CIE)</a:t>
          </a:r>
          <a:r>
            <a:rPr lang="en-US" dirty="0"/>
            <a:t> among youth?</a:t>
          </a:r>
        </a:p>
      </dgm:t>
    </dgm:pt>
    <dgm:pt modelId="{0DF277B7-8B93-486D-9D0D-2E052A8049B5}" type="parTrans" cxnId="{44C315FE-6EA8-4EF1-9CF8-F5F520410CFC}">
      <dgm:prSet/>
      <dgm:spPr/>
      <dgm:t>
        <a:bodyPr/>
        <a:lstStyle/>
        <a:p>
          <a:endParaRPr lang="en-US"/>
        </a:p>
      </dgm:t>
    </dgm:pt>
    <dgm:pt modelId="{24C31346-0147-4F70-99DC-5E08ADE8E51B}" type="sibTrans" cxnId="{44C315FE-6EA8-4EF1-9CF8-F5F520410CFC}">
      <dgm:prSet/>
      <dgm:spPr/>
      <dgm:t>
        <a:bodyPr/>
        <a:lstStyle/>
        <a:p>
          <a:endParaRPr lang="en-US"/>
        </a:p>
      </dgm:t>
    </dgm:pt>
    <dgm:pt modelId="{65E6B65F-0FD4-4B2A-B037-91C969C7C71D}">
      <dgm:prSet/>
      <dgm:spPr/>
      <dgm:t>
        <a:bodyPr/>
        <a:lstStyle/>
        <a:p>
          <a:r>
            <a:rPr lang="en-US" dirty="0"/>
            <a:t>What factors condition or shape the effects of mentoring on CIE?</a:t>
          </a:r>
        </a:p>
      </dgm:t>
    </dgm:pt>
    <dgm:pt modelId="{07652A50-0E07-4739-927B-E9FEFC2938C7}" type="parTrans" cxnId="{740CD9F8-997E-4D62-9B69-E196BCA7939E}">
      <dgm:prSet/>
      <dgm:spPr/>
      <dgm:t>
        <a:bodyPr/>
        <a:lstStyle/>
        <a:p>
          <a:endParaRPr lang="en-US"/>
        </a:p>
      </dgm:t>
    </dgm:pt>
    <dgm:pt modelId="{3FC777E6-0EC5-4358-80ED-B9FA974A7A3D}" type="sibTrans" cxnId="{740CD9F8-997E-4D62-9B69-E196BCA7939E}">
      <dgm:prSet/>
      <dgm:spPr/>
      <dgm:t>
        <a:bodyPr/>
        <a:lstStyle/>
        <a:p>
          <a:endParaRPr lang="en-US"/>
        </a:p>
      </dgm:t>
    </dgm:pt>
    <dgm:pt modelId="{9F3B24E4-C5BE-48B1-8CE9-A56A1AF0C994}">
      <dgm:prSet/>
      <dgm:spPr/>
      <dgm:t>
        <a:bodyPr/>
        <a:lstStyle/>
        <a:p>
          <a:r>
            <a:rPr lang="en-US" dirty="0"/>
            <a:t>What intervening processes are most important for linking mentoring to beneficial effects on CIE?</a:t>
          </a:r>
        </a:p>
      </dgm:t>
    </dgm:pt>
    <dgm:pt modelId="{972B7463-ED60-4770-A216-994AD60ABD14}" type="parTrans" cxnId="{0AEE2727-94BA-412B-BB15-066EDBBDC1AF}">
      <dgm:prSet/>
      <dgm:spPr/>
      <dgm:t>
        <a:bodyPr/>
        <a:lstStyle/>
        <a:p>
          <a:endParaRPr lang="en-US"/>
        </a:p>
      </dgm:t>
    </dgm:pt>
    <dgm:pt modelId="{2286F0A6-F006-4FBB-A25A-A84AA611D9C1}" type="sibTrans" cxnId="{0AEE2727-94BA-412B-BB15-066EDBBDC1AF}">
      <dgm:prSet/>
      <dgm:spPr/>
      <dgm:t>
        <a:bodyPr/>
        <a:lstStyle/>
        <a:p>
          <a:endParaRPr lang="en-US"/>
        </a:p>
      </dgm:t>
    </dgm:pt>
    <dgm:pt modelId="{14D05C0A-81DA-4910-8080-EF585CD67523}">
      <dgm:prSet/>
      <dgm:spPr/>
      <dgm:t>
        <a:bodyPr/>
        <a:lstStyle/>
        <a:p>
          <a:r>
            <a:rPr lang="en-US" dirty="0"/>
            <a:t>To what extent have efforts to provide mentoring to youth with CIE as a priority outcome reached and engaged the intended youth, been implemented with high quality, and been adopted and sustained by host organizations and settings?</a:t>
          </a:r>
        </a:p>
      </dgm:t>
    </dgm:pt>
    <dgm:pt modelId="{68D270C0-AB06-4762-BE78-777E85CBE010}" type="parTrans" cxnId="{DA91674D-52DB-4E27-B255-B1F99716F012}">
      <dgm:prSet/>
      <dgm:spPr/>
      <dgm:t>
        <a:bodyPr/>
        <a:lstStyle/>
        <a:p>
          <a:endParaRPr lang="en-US"/>
        </a:p>
      </dgm:t>
    </dgm:pt>
    <dgm:pt modelId="{1B907ED0-67F6-4FB2-849A-66F810BD2AA0}" type="sibTrans" cxnId="{DA91674D-52DB-4E27-B255-B1F99716F012}">
      <dgm:prSet/>
      <dgm:spPr/>
      <dgm:t>
        <a:bodyPr/>
        <a:lstStyle/>
        <a:p>
          <a:endParaRPr lang="en-US"/>
        </a:p>
      </dgm:t>
    </dgm:pt>
    <dgm:pt modelId="{92B6693A-A41D-4490-A4A6-6B9900701A91}">
      <dgm:prSet/>
      <dgm:spPr/>
      <dgm:t>
        <a:bodyPr/>
        <a:lstStyle/>
        <a:p>
          <a:endParaRPr lang="en-US" dirty="0"/>
        </a:p>
      </dgm:t>
    </dgm:pt>
    <dgm:pt modelId="{AB60A9C7-D25D-43EC-9200-578EA2E1C201}" type="parTrans" cxnId="{9F60848F-03F6-49C9-8534-61CEBFE9AE7A}">
      <dgm:prSet/>
      <dgm:spPr/>
      <dgm:t>
        <a:bodyPr/>
        <a:lstStyle/>
        <a:p>
          <a:endParaRPr lang="en-US"/>
        </a:p>
      </dgm:t>
    </dgm:pt>
    <dgm:pt modelId="{41315527-ED54-4C5E-A62B-BB915F103975}" type="sibTrans" cxnId="{9F60848F-03F6-49C9-8534-61CEBFE9AE7A}">
      <dgm:prSet/>
      <dgm:spPr/>
      <dgm:t>
        <a:bodyPr/>
        <a:lstStyle/>
        <a:p>
          <a:endParaRPr lang="en-US"/>
        </a:p>
      </dgm:t>
    </dgm:pt>
    <dgm:pt modelId="{2579D047-2823-44C7-BB7A-B086ADBDE48F}" type="pres">
      <dgm:prSet presAssocID="{666DEAA0-5901-4A83-96A1-3F156F5E399B}" presName="linear" presStyleCnt="0">
        <dgm:presLayoutVars>
          <dgm:animLvl val="lvl"/>
          <dgm:resizeHandles val="exact"/>
        </dgm:presLayoutVars>
      </dgm:prSet>
      <dgm:spPr/>
    </dgm:pt>
    <dgm:pt modelId="{10CCED3A-4186-438B-B18F-B7F35843DA7E}" type="pres">
      <dgm:prSet presAssocID="{1E266A22-6EFF-4640-BAE5-709B4B2F2D05}" presName="parentText" presStyleLbl="node1" presStyleIdx="0" presStyleCnt="1">
        <dgm:presLayoutVars>
          <dgm:chMax val="0"/>
          <dgm:bulletEnabled val="1"/>
        </dgm:presLayoutVars>
      </dgm:prSet>
      <dgm:spPr/>
    </dgm:pt>
    <dgm:pt modelId="{DFF6BE03-977B-41B6-B137-4D4FBAE5B77E}" type="pres">
      <dgm:prSet presAssocID="{1E266A22-6EFF-4640-BAE5-709B4B2F2D05}" presName="childText" presStyleLbl="revTx" presStyleIdx="0" presStyleCnt="1" custLinFactNeighborY="10785">
        <dgm:presLayoutVars>
          <dgm:bulletEnabled val="1"/>
        </dgm:presLayoutVars>
      </dgm:prSet>
      <dgm:spPr/>
    </dgm:pt>
  </dgm:ptLst>
  <dgm:cxnLst>
    <dgm:cxn modelId="{B35E9802-0E9E-49DB-B202-58C2059E8832}" type="presOf" srcId="{DC5079DF-CA4C-4686-B529-0B57E23006A3}" destId="{DFF6BE03-977B-41B6-B137-4D4FBAE5B77E}" srcOrd="0" destOrd="1" presId="urn:microsoft.com/office/officeart/2005/8/layout/vList2"/>
    <dgm:cxn modelId="{3AA8B50B-4BDD-47FB-80AF-64283A8E58C7}" type="presOf" srcId="{666DEAA0-5901-4A83-96A1-3F156F5E399B}" destId="{2579D047-2823-44C7-BB7A-B086ADBDE48F}" srcOrd="0" destOrd="0" presId="urn:microsoft.com/office/officeart/2005/8/layout/vList2"/>
    <dgm:cxn modelId="{4C4E7D1F-0FCB-44B9-9C89-1DF8881884A1}" type="presOf" srcId="{92B6693A-A41D-4490-A4A6-6B9900701A91}" destId="{DFF6BE03-977B-41B6-B137-4D4FBAE5B77E}" srcOrd="0" destOrd="0" presId="urn:microsoft.com/office/officeart/2005/8/layout/vList2"/>
    <dgm:cxn modelId="{0AEE2727-94BA-412B-BB15-066EDBBDC1AF}" srcId="{1E266A22-6EFF-4640-BAE5-709B4B2F2D05}" destId="{9F3B24E4-C5BE-48B1-8CE9-A56A1AF0C994}" srcOrd="3" destOrd="0" parTransId="{972B7463-ED60-4770-A216-994AD60ABD14}" sibTransId="{2286F0A6-F006-4FBB-A25A-A84AA611D9C1}"/>
    <dgm:cxn modelId="{DA91674D-52DB-4E27-B255-B1F99716F012}" srcId="{1E266A22-6EFF-4640-BAE5-709B4B2F2D05}" destId="{14D05C0A-81DA-4910-8080-EF585CD67523}" srcOrd="4" destOrd="0" parTransId="{68D270C0-AB06-4762-BE78-777E85CBE010}" sibTransId="{1B907ED0-67F6-4FB2-849A-66F810BD2AA0}"/>
    <dgm:cxn modelId="{9930D573-E5FC-48DD-BAD7-E7409C2DD1D3}" type="presOf" srcId="{14D05C0A-81DA-4910-8080-EF585CD67523}" destId="{DFF6BE03-977B-41B6-B137-4D4FBAE5B77E}" srcOrd="0" destOrd="4" presId="urn:microsoft.com/office/officeart/2005/8/layout/vList2"/>
    <dgm:cxn modelId="{4370B554-01BB-4E26-BC3D-A05BE2A6EC8E}" type="presOf" srcId="{65E6B65F-0FD4-4B2A-B037-91C969C7C71D}" destId="{DFF6BE03-977B-41B6-B137-4D4FBAE5B77E}" srcOrd="0" destOrd="2" presId="urn:microsoft.com/office/officeart/2005/8/layout/vList2"/>
    <dgm:cxn modelId="{CB2DB389-DBA9-4142-BD42-49C7F7DC84E5}" type="presOf" srcId="{1E266A22-6EFF-4640-BAE5-709B4B2F2D05}" destId="{10CCED3A-4186-438B-B18F-B7F35843DA7E}" srcOrd="0" destOrd="0" presId="urn:microsoft.com/office/officeart/2005/8/layout/vList2"/>
    <dgm:cxn modelId="{9F60848F-03F6-49C9-8534-61CEBFE9AE7A}" srcId="{1E266A22-6EFF-4640-BAE5-709B4B2F2D05}" destId="{92B6693A-A41D-4490-A4A6-6B9900701A91}" srcOrd="0" destOrd="0" parTransId="{AB60A9C7-D25D-43EC-9200-578EA2E1C201}" sibTransId="{41315527-ED54-4C5E-A62B-BB915F103975}"/>
    <dgm:cxn modelId="{BA3819E4-84A0-40E4-B73C-7A9354B222B4}" srcId="{666DEAA0-5901-4A83-96A1-3F156F5E399B}" destId="{1E266A22-6EFF-4640-BAE5-709B4B2F2D05}" srcOrd="0" destOrd="0" parTransId="{CAFAAC11-C976-4C10-9B34-DD01ED490FE6}" sibTransId="{6EF3784D-1F9D-4675-9F00-792205F9FB46}"/>
    <dgm:cxn modelId="{999F1EF5-DF9A-4408-9F88-D1F215267284}" type="presOf" srcId="{9F3B24E4-C5BE-48B1-8CE9-A56A1AF0C994}" destId="{DFF6BE03-977B-41B6-B137-4D4FBAE5B77E}" srcOrd="0" destOrd="3" presId="urn:microsoft.com/office/officeart/2005/8/layout/vList2"/>
    <dgm:cxn modelId="{740CD9F8-997E-4D62-9B69-E196BCA7939E}" srcId="{1E266A22-6EFF-4640-BAE5-709B4B2F2D05}" destId="{65E6B65F-0FD4-4B2A-B037-91C969C7C71D}" srcOrd="2" destOrd="0" parTransId="{07652A50-0E07-4739-927B-E9FEFC2938C7}" sibTransId="{3FC777E6-0EC5-4358-80ED-B9FA974A7A3D}"/>
    <dgm:cxn modelId="{44C315FE-6EA8-4EF1-9CF8-F5F520410CFC}" srcId="{1E266A22-6EFF-4640-BAE5-709B4B2F2D05}" destId="{DC5079DF-CA4C-4686-B529-0B57E23006A3}" srcOrd="1" destOrd="0" parTransId="{0DF277B7-8B93-486D-9D0D-2E052A8049B5}" sibTransId="{24C31346-0147-4F70-99DC-5E08ADE8E51B}"/>
    <dgm:cxn modelId="{FB2958F3-7034-4EBF-82C9-174D1CA89827}" type="presParOf" srcId="{2579D047-2823-44C7-BB7A-B086ADBDE48F}" destId="{10CCED3A-4186-438B-B18F-B7F35843DA7E}" srcOrd="0" destOrd="0" presId="urn:microsoft.com/office/officeart/2005/8/layout/vList2"/>
    <dgm:cxn modelId="{3575478D-8F42-4A27-AA89-DD046C672C91}" type="presParOf" srcId="{2579D047-2823-44C7-BB7A-B086ADBDE48F}" destId="{DFF6BE03-977B-41B6-B137-4D4FBAE5B77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0624A2-51EC-4E0F-9B95-B0A02877B3A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85D1E22-ED72-416B-AE78-3CD1D11CB68E}">
      <dgm:prSet/>
      <dgm:spPr/>
      <dgm:t>
        <a:bodyPr/>
        <a:lstStyle/>
        <a:p>
          <a:r>
            <a:rPr lang="en-US" b="1" dirty="0"/>
            <a:t>While a broad range of mentoring programs target CIE outcomes, few programs have been rigorously evaluated for their effects on these outcomes and even less evidence is available concerning whether relatively immediate benefits carry over into later stages of development (career interests at the stage of entering higher education or the workforce).</a:t>
          </a:r>
        </a:p>
      </dgm:t>
    </dgm:pt>
    <dgm:pt modelId="{194E0B8D-9183-4815-AC07-5ABFFBC19F18}" type="parTrans" cxnId="{1C4C5182-1DB5-48A9-AA91-4A1E8C876BAB}">
      <dgm:prSet/>
      <dgm:spPr/>
      <dgm:t>
        <a:bodyPr/>
        <a:lstStyle/>
        <a:p>
          <a:endParaRPr lang="en-US"/>
        </a:p>
      </dgm:t>
    </dgm:pt>
    <dgm:pt modelId="{BB7E3FBC-9095-4D78-B4EC-04A08F0429EA}" type="sibTrans" cxnId="{1C4C5182-1DB5-48A9-AA91-4A1E8C876BAB}">
      <dgm:prSet/>
      <dgm:spPr/>
      <dgm:t>
        <a:bodyPr/>
        <a:lstStyle/>
        <a:p>
          <a:endParaRPr lang="en-US"/>
        </a:p>
      </dgm:t>
    </dgm:pt>
    <dgm:pt modelId="{7E113BB0-B69D-47E1-8431-AA334A88D5FC}">
      <dgm:prSet custT="1"/>
      <dgm:spPr/>
      <dgm:t>
        <a:bodyPr/>
        <a:lstStyle/>
        <a:p>
          <a:r>
            <a:rPr lang="en-US" sz="1700" b="1" kern="1200" dirty="0"/>
            <a:t>Mentoring helps middle-schoolers build skills and gain knowledge needed for positive CIE </a:t>
          </a:r>
          <a:r>
            <a:rPr lang="en-US" sz="1700" b="1" kern="1200" dirty="0">
              <a:solidFill>
                <a:prstClr val="white">
                  <a:hueOff val="0"/>
                  <a:satOff val="0"/>
                  <a:lumOff val="0"/>
                  <a:alphaOff val="0"/>
                </a:prstClr>
              </a:solidFill>
              <a:latin typeface="Calibri" panose="020F0502020204030204"/>
              <a:ea typeface="+mn-ea"/>
              <a:cs typeface="+mn-cs"/>
            </a:rPr>
            <a:t>outcomes related to social-emotional, academic, and cognitive skills, and overcoming barriers) whereas older youth, who </a:t>
          </a:r>
          <a:r>
            <a:rPr lang="en-US" sz="1700" b="1" kern="1200" dirty="0"/>
            <a:t>are closer to entering the job market, benefit more from mentor support around career decision-making.</a:t>
          </a:r>
        </a:p>
      </dgm:t>
    </dgm:pt>
    <dgm:pt modelId="{19D0549D-A1B5-4AB4-8C01-317B7FDE33E5}" type="parTrans" cxnId="{7B311A82-0388-415C-B55C-36F92C16588C}">
      <dgm:prSet/>
      <dgm:spPr/>
      <dgm:t>
        <a:bodyPr/>
        <a:lstStyle/>
        <a:p>
          <a:endParaRPr lang="en-US"/>
        </a:p>
      </dgm:t>
    </dgm:pt>
    <dgm:pt modelId="{3074764A-46EA-4D87-B1F6-46CA337D87F1}" type="sibTrans" cxnId="{7B311A82-0388-415C-B55C-36F92C16588C}">
      <dgm:prSet/>
      <dgm:spPr/>
      <dgm:t>
        <a:bodyPr/>
        <a:lstStyle/>
        <a:p>
          <a:endParaRPr lang="en-US"/>
        </a:p>
      </dgm:t>
    </dgm:pt>
    <dgm:pt modelId="{FB6E4270-DD2A-4990-B1EC-459F9782672B}">
      <dgm:prSet/>
      <dgm:spPr/>
      <dgm:t>
        <a:bodyPr/>
        <a:lstStyle/>
        <a:p>
          <a:r>
            <a:rPr lang="en-US" b="1" dirty="0"/>
            <a:t>Self-efficacy and perception of “future-self” appear to be important to the processes by which mentoring improves youth career aspirations. However, reducing social barriers and strengthening social connections are just as important.</a:t>
          </a:r>
        </a:p>
      </dgm:t>
    </dgm:pt>
    <dgm:pt modelId="{4C36C211-04EE-4F07-89F8-961EFFF86CAF}" type="parTrans" cxnId="{0B96D47D-39F2-43E5-919C-214BA5BBCF70}">
      <dgm:prSet/>
      <dgm:spPr/>
      <dgm:t>
        <a:bodyPr/>
        <a:lstStyle/>
        <a:p>
          <a:endParaRPr lang="en-US"/>
        </a:p>
      </dgm:t>
    </dgm:pt>
    <dgm:pt modelId="{6377DF4D-0766-43CA-B58C-7BA66FB31FC1}" type="sibTrans" cxnId="{0B96D47D-39F2-43E5-919C-214BA5BBCF70}">
      <dgm:prSet/>
      <dgm:spPr/>
      <dgm:t>
        <a:bodyPr/>
        <a:lstStyle/>
        <a:p>
          <a:endParaRPr lang="en-US"/>
        </a:p>
      </dgm:t>
    </dgm:pt>
    <dgm:pt modelId="{90ABC8B5-AA0D-4B33-9FEF-E2E50A683FD8}" type="pres">
      <dgm:prSet presAssocID="{AC0624A2-51EC-4E0F-9B95-B0A02877B3AC}" presName="root" presStyleCnt="0">
        <dgm:presLayoutVars>
          <dgm:dir/>
          <dgm:resizeHandles val="exact"/>
        </dgm:presLayoutVars>
      </dgm:prSet>
      <dgm:spPr/>
    </dgm:pt>
    <dgm:pt modelId="{BFDDC2B5-26CA-49B0-9A59-8721DB2493AB}" type="pres">
      <dgm:prSet presAssocID="{F85D1E22-ED72-416B-AE78-3CD1D11CB68E}" presName="compNode" presStyleCnt="0"/>
      <dgm:spPr/>
    </dgm:pt>
    <dgm:pt modelId="{A2DE4627-C214-4738-90B3-8B56E23C7459}" type="pres">
      <dgm:prSet presAssocID="{F85D1E22-ED72-416B-AE78-3CD1D11CB68E}" presName="bgRect" presStyleLbl="bgShp" presStyleIdx="0" presStyleCnt="3"/>
      <dgm:spPr/>
    </dgm:pt>
    <dgm:pt modelId="{58CA31F1-8583-4798-BB19-C248DDF9F50C}" type="pres">
      <dgm:prSet presAssocID="{F85D1E22-ED72-416B-AE78-3CD1D11CB6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8100179-4BC7-4008-A774-D9C977E441CB}" type="pres">
      <dgm:prSet presAssocID="{F85D1E22-ED72-416B-AE78-3CD1D11CB68E}" presName="spaceRect" presStyleCnt="0"/>
      <dgm:spPr/>
    </dgm:pt>
    <dgm:pt modelId="{B95E8A21-B76B-4860-A22B-FDA3DC583D72}" type="pres">
      <dgm:prSet presAssocID="{F85D1E22-ED72-416B-AE78-3CD1D11CB68E}" presName="parTx" presStyleLbl="revTx" presStyleIdx="0" presStyleCnt="3">
        <dgm:presLayoutVars>
          <dgm:chMax val="0"/>
          <dgm:chPref val="0"/>
        </dgm:presLayoutVars>
      </dgm:prSet>
      <dgm:spPr/>
    </dgm:pt>
    <dgm:pt modelId="{A95A342A-F9B7-41AE-95B6-C192992CA4A3}" type="pres">
      <dgm:prSet presAssocID="{BB7E3FBC-9095-4D78-B4EC-04A08F0429EA}" presName="sibTrans" presStyleCnt="0"/>
      <dgm:spPr/>
    </dgm:pt>
    <dgm:pt modelId="{A0869FBC-9876-4FC8-B325-887A7D59A17A}" type="pres">
      <dgm:prSet presAssocID="{7E113BB0-B69D-47E1-8431-AA334A88D5FC}" presName="compNode" presStyleCnt="0"/>
      <dgm:spPr/>
    </dgm:pt>
    <dgm:pt modelId="{9542C790-0068-4B14-B12B-9E2B113CF8CF}" type="pres">
      <dgm:prSet presAssocID="{7E113BB0-B69D-47E1-8431-AA334A88D5FC}" presName="bgRect" presStyleLbl="bgShp" presStyleIdx="1" presStyleCnt="3"/>
      <dgm:spPr/>
    </dgm:pt>
    <dgm:pt modelId="{2121B974-B210-4BFF-8D7E-4EBDFF63EBAA}" type="pres">
      <dgm:prSet presAssocID="{7E113BB0-B69D-47E1-8431-AA334A88D5F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A16A9D9C-A322-4B76-9EEC-C5CC1F46F595}" type="pres">
      <dgm:prSet presAssocID="{7E113BB0-B69D-47E1-8431-AA334A88D5FC}" presName="spaceRect" presStyleCnt="0"/>
      <dgm:spPr/>
    </dgm:pt>
    <dgm:pt modelId="{75D661FB-7B18-44F5-819A-486AB77AD452}" type="pres">
      <dgm:prSet presAssocID="{7E113BB0-B69D-47E1-8431-AA334A88D5FC}" presName="parTx" presStyleLbl="revTx" presStyleIdx="1" presStyleCnt="3">
        <dgm:presLayoutVars>
          <dgm:chMax val="0"/>
          <dgm:chPref val="0"/>
        </dgm:presLayoutVars>
      </dgm:prSet>
      <dgm:spPr/>
    </dgm:pt>
    <dgm:pt modelId="{5FCFB503-CBC5-45FC-81F6-9C7694FF2FBB}" type="pres">
      <dgm:prSet presAssocID="{3074764A-46EA-4D87-B1F6-46CA337D87F1}" presName="sibTrans" presStyleCnt="0"/>
      <dgm:spPr/>
    </dgm:pt>
    <dgm:pt modelId="{99D1022F-64EA-4432-BCA7-C02911D5B5F9}" type="pres">
      <dgm:prSet presAssocID="{FB6E4270-DD2A-4990-B1EC-459F9782672B}" presName="compNode" presStyleCnt="0"/>
      <dgm:spPr/>
    </dgm:pt>
    <dgm:pt modelId="{B4A1FF9A-85E2-4634-9BC5-55E00C12FC31}" type="pres">
      <dgm:prSet presAssocID="{FB6E4270-DD2A-4990-B1EC-459F9782672B}" presName="bgRect" presStyleLbl="bgShp" presStyleIdx="2" presStyleCnt="3"/>
      <dgm:spPr/>
    </dgm:pt>
    <dgm:pt modelId="{07FCEDE8-9F2F-4846-8DE9-11441F5432D3}" type="pres">
      <dgm:prSet presAssocID="{FB6E4270-DD2A-4990-B1EC-459F978267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EC8876AF-38A2-40F3-80B5-4474FCC7568C}" type="pres">
      <dgm:prSet presAssocID="{FB6E4270-DD2A-4990-B1EC-459F9782672B}" presName="spaceRect" presStyleCnt="0"/>
      <dgm:spPr/>
    </dgm:pt>
    <dgm:pt modelId="{C1F11E3E-490D-4CDD-A845-6E50448EC050}" type="pres">
      <dgm:prSet presAssocID="{FB6E4270-DD2A-4990-B1EC-459F9782672B}" presName="parTx" presStyleLbl="revTx" presStyleIdx="2" presStyleCnt="3">
        <dgm:presLayoutVars>
          <dgm:chMax val="0"/>
          <dgm:chPref val="0"/>
        </dgm:presLayoutVars>
      </dgm:prSet>
      <dgm:spPr/>
    </dgm:pt>
  </dgm:ptLst>
  <dgm:cxnLst>
    <dgm:cxn modelId="{1735F615-9D29-45F7-8B5A-51DF2BC3D0AB}" type="presOf" srcId="{AC0624A2-51EC-4E0F-9B95-B0A02877B3AC}" destId="{90ABC8B5-AA0D-4B33-9FEF-E2E50A683FD8}" srcOrd="0" destOrd="0" presId="urn:microsoft.com/office/officeart/2018/2/layout/IconVerticalSolidList"/>
    <dgm:cxn modelId="{84751960-E516-4207-8770-93BFBF988506}" type="presOf" srcId="{F85D1E22-ED72-416B-AE78-3CD1D11CB68E}" destId="{B95E8A21-B76B-4860-A22B-FDA3DC583D72}" srcOrd="0" destOrd="0" presId="urn:microsoft.com/office/officeart/2018/2/layout/IconVerticalSolidList"/>
    <dgm:cxn modelId="{0B96D47D-39F2-43E5-919C-214BA5BBCF70}" srcId="{AC0624A2-51EC-4E0F-9B95-B0A02877B3AC}" destId="{FB6E4270-DD2A-4990-B1EC-459F9782672B}" srcOrd="2" destOrd="0" parTransId="{4C36C211-04EE-4F07-89F8-961EFFF86CAF}" sibTransId="{6377DF4D-0766-43CA-B58C-7BA66FB31FC1}"/>
    <dgm:cxn modelId="{7B311A82-0388-415C-B55C-36F92C16588C}" srcId="{AC0624A2-51EC-4E0F-9B95-B0A02877B3AC}" destId="{7E113BB0-B69D-47E1-8431-AA334A88D5FC}" srcOrd="1" destOrd="0" parTransId="{19D0549D-A1B5-4AB4-8C01-317B7FDE33E5}" sibTransId="{3074764A-46EA-4D87-B1F6-46CA337D87F1}"/>
    <dgm:cxn modelId="{1C4C5182-1DB5-48A9-AA91-4A1E8C876BAB}" srcId="{AC0624A2-51EC-4E0F-9B95-B0A02877B3AC}" destId="{F85D1E22-ED72-416B-AE78-3CD1D11CB68E}" srcOrd="0" destOrd="0" parTransId="{194E0B8D-9183-4815-AC07-5ABFFBC19F18}" sibTransId="{BB7E3FBC-9095-4D78-B4EC-04A08F0429EA}"/>
    <dgm:cxn modelId="{F8CDCED1-9522-4190-8D99-B6D3D8BEB63D}" type="presOf" srcId="{7E113BB0-B69D-47E1-8431-AA334A88D5FC}" destId="{75D661FB-7B18-44F5-819A-486AB77AD452}" srcOrd="0" destOrd="0" presId="urn:microsoft.com/office/officeart/2018/2/layout/IconVerticalSolidList"/>
    <dgm:cxn modelId="{A4B6D1E9-4479-4ACC-A8D8-EC89801CFE50}" type="presOf" srcId="{FB6E4270-DD2A-4990-B1EC-459F9782672B}" destId="{C1F11E3E-490D-4CDD-A845-6E50448EC050}" srcOrd="0" destOrd="0" presId="urn:microsoft.com/office/officeart/2018/2/layout/IconVerticalSolidList"/>
    <dgm:cxn modelId="{F21EF4B0-D159-4DCF-889E-E2E2DA0FFB8F}" type="presParOf" srcId="{90ABC8B5-AA0D-4B33-9FEF-E2E50A683FD8}" destId="{BFDDC2B5-26CA-49B0-9A59-8721DB2493AB}" srcOrd="0" destOrd="0" presId="urn:microsoft.com/office/officeart/2018/2/layout/IconVerticalSolidList"/>
    <dgm:cxn modelId="{9D469158-9307-41FB-BDFE-C81ED3EFDB8F}" type="presParOf" srcId="{BFDDC2B5-26CA-49B0-9A59-8721DB2493AB}" destId="{A2DE4627-C214-4738-90B3-8B56E23C7459}" srcOrd="0" destOrd="0" presId="urn:microsoft.com/office/officeart/2018/2/layout/IconVerticalSolidList"/>
    <dgm:cxn modelId="{7A20808E-6ABC-4C0A-A9B8-C6E558DE62C5}" type="presParOf" srcId="{BFDDC2B5-26CA-49B0-9A59-8721DB2493AB}" destId="{58CA31F1-8583-4798-BB19-C248DDF9F50C}" srcOrd="1" destOrd="0" presId="urn:microsoft.com/office/officeart/2018/2/layout/IconVerticalSolidList"/>
    <dgm:cxn modelId="{F0259DF5-7865-4B91-BCE8-91CF8EA349EE}" type="presParOf" srcId="{BFDDC2B5-26CA-49B0-9A59-8721DB2493AB}" destId="{48100179-4BC7-4008-A774-D9C977E441CB}" srcOrd="2" destOrd="0" presId="urn:microsoft.com/office/officeart/2018/2/layout/IconVerticalSolidList"/>
    <dgm:cxn modelId="{D52071DA-8BB6-494D-80FB-70FBCFD07D02}" type="presParOf" srcId="{BFDDC2B5-26CA-49B0-9A59-8721DB2493AB}" destId="{B95E8A21-B76B-4860-A22B-FDA3DC583D72}" srcOrd="3" destOrd="0" presId="urn:microsoft.com/office/officeart/2018/2/layout/IconVerticalSolidList"/>
    <dgm:cxn modelId="{4CEFD850-E019-49E1-9DC5-9363BCBAD147}" type="presParOf" srcId="{90ABC8B5-AA0D-4B33-9FEF-E2E50A683FD8}" destId="{A95A342A-F9B7-41AE-95B6-C192992CA4A3}" srcOrd="1" destOrd="0" presId="urn:microsoft.com/office/officeart/2018/2/layout/IconVerticalSolidList"/>
    <dgm:cxn modelId="{143073F8-4CF3-42F6-BA76-0405049F4E3C}" type="presParOf" srcId="{90ABC8B5-AA0D-4B33-9FEF-E2E50A683FD8}" destId="{A0869FBC-9876-4FC8-B325-887A7D59A17A}" srcOrd="2" destOrd="0" presId="urn:microsoft.com/office/officeart/2018/2/layout/IconVerticalSolidList"/>
    <dgm:cxn modelId="{D51C8BD8-6231-43D0-96C6-A2126E54C14E}" type="presParOf" srcId="{A0869FBC-9876-4FC8-B325-887A7D59A17A}" destId="{9542C790-0068-4B14-B12B-9E2B113CF8CF}" srcOrd="0" destOrd="0" presId="urn:microsoft.com/office/officeart/2018/2/layout/IconVerticalSolidList"/>
    <dgm:cxn modelId="{393E457D-7BF0-41DD-B21A-8AE1D3B2BF4B}" type="presParOf" srcId="{A0869FBC-9876-4FC8-B325-887A7D59A17A}" destId="{2121B974-B210-4BFF-8D7E-4EBDFF63EBAA}" srcOrd="1" destOrd="0" presId="urn:microsoft.com/office/officeart/2018/2/layout/IconVerticalSolidList"/>
    <dgm:cxn modelId="{D3823711-ACBB-41CF-8C57-F30EE431CF22}" type="presParOf" srcId="{A0869FBC-9876-4FC8-B325-887A7D59A17A}" destId="{A16A9D9C-A322-4B76-9EEC-C5CC1F46F595}" srcOrd="2" destOrd="0" presId="urn:microsoft.com/office/officeart/2018/2/layout/IconVerticalSolidList"/>
    <dgm:cxn modelId="{AB57123C-1132-4154-8B3B-60E01EFA1BB0}" type="presParOf" srcId="{A0869FBC-9876-4FC8-B325-887A7D59A17A}" destId="{75D661FB-7B18-44F5-819A-486AB77AD452}" srcOrd="3" destOrd="0" presId="urn:microsoft.com/office/officeart/2018/2/layout/IconVerticalSolidList"/>
    <dgm:cxn modelId="{8B3718D6-4E41-4784-86E7-A8D9435C582B}" type="presParOf" srcId="{90ABC8B5-AA0D-4B33-9FEF-E2E50A683FD8}" destId="{5FCFB503-CBC5-45FC-81F6-9C7694FF2FBB}" srcOrd="3" destOrd="0" presId="urn:microsoft.com/office/officeart/2018/2/layout/IconVerticalSolidList"/>
    <dgm:cxn modelId="{FC6D6EF3-9BD7-4514-99A4-6AA90FD06A4F}" type="presParOf" srcId="{90ABC8B5-AA0D-4B33-9FEF-E2E50A683FD8}" destId="{99D1022F-64EA-4432-BCA7-C02911D5B5F9}" srcOrd="4" destOrd="0" presId="urn:microsoft.com/office/officeart/2018/2/layout/IconVerticalSolidList"/>
    <dgm:cxn modelId="{EB2ED52B-A396-4287-A8FD-DB5354227B2D}" type="presParOf" srcId="{99D1022F-64EA-4432-BCA7-C02911D5B5F9}" destId="{B4A1FF9A-85E2-4634-9BC5-55E00C12FC31}" srcOrd="0" destOrd="0" presId="urn:microsoft.com/office/officeart/2018/2/layout/IconVerticalSolidList"/>
    <dgm:cxn modelId="{E619705A-A079-4460-9EE4-BDC8845E912B}" type="presParOf" srcId="{99D1022F-64EA-4432-BCA7-C02911D5B5F9}" destId="{07FCEDE8-9F2F-4846-8DE9-11441F5432D3}" srcOrd="1" destOrd="0" presId="urn:microsoft.com/office/officeart/2018/2/layout/IconVerticalSolidList"/>
    <dgm:cxn modelId="{83C5F808-8B62-4523-BA81-76F1EAEE6DBA}" type="presParOf" srcId="{99D1022F-64EA-4432-BCA7-C02911D5B5F9}" destId="{EC8876AF-38A2-40F3-80B5-4474FCC7568C}" srcOrd="2" destOrd="0" presId="urn:microsoft.com/office/officeart/2018/2/layout/IconVerticalSolidList"/>
    <dgm:cxn modelId="{FBCE8C6E-490E-4C54-BF5F-2D4F8EB626B9}" type="presParOf" srcId="{99D1022F-64EA-4432-BCA7-C02911D5B5F9}" destId="{C1F11E3E-490D-4CDD-A845-6E50448EC05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7A367C-138C-4964-ADDE-0A6C29F6797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6A091D-75C5-4689-94E5-AF56D7EEC39E}">
      <dgm:prSet/>
      <dgm:spPr/>
      <dgm:t>
        <a:bodyPr/>
        <a:lstStyle/>
        <a:p>
          <a:r>
            <a:rPr lang="en-US" dirty="0"/>
            <a:t>Initial identification of possible careers or industries of interest </a:t>
          </a:r>
        </a:p>
      </dgm:t>
    </dgm:pt>
    <dgm:pt modelId="{FC966201-92E4-483B-8B5B-A43B84910235}" type="parTrans" cxnId="{36EC5470-1CFA-44C1-B425-A476B696F25A}">
      <dgm:prSet/>
      <dgm:spPr/>
      <dgm:t>
        <a:bodyPr/>
        <a:lstStyle/>
        <a:p>
          <a:endParaRPr lang="en-US"/>
        </a:p>
      </dgm:t>
    </dgm:pt>
    <dgm:pt modelId="{16C2C111-3D8F-4001-9BA0-1A53737EA581}" type="sibTrans" cxnId="{36EC5470-1CFA-44C1-B425-A476B696F25A}">
      <dgm:prSet/>
      <dgm:spPr/>
      <dgm:t>
        <a:bodyPr/>
        <a:lstStyle/>
        <a:p>
          <a:endParaRPr lang="en-US"/>
        </a:p>
      </dgm:t>
    </dgm:pt>
    <dgm:pt modelId="{B7FB0BA0-97CC-4B7E-B250-34FC998AE723}">
      <dgm:prSet/>
      <dgm:spPr/>
      <dgm:t>
        <a:bodyPr/>
        <a:lstStyle/>
        <a:p>
          <a:r>
            <a:rPr lang="en-US" dirty="0"/>
            <a:t>Gather more information and narrow fields of interest</a:t>
          </a:r>
        </a:p>
      </dgm:t>
    </dgm:pt>
    <dgm:pt modelId="{4C02F4C7-B293-4BD1-9CEC-B13EEE718CD8}" type="parTrans" cxnId="{A9A435BB-1BED-4815-A7BD-7A5C196D22DE}">
      <dgm:prSet/>
      <dgm:spPr/>
      <dgm:t>
        <a:bodyPr/>
        <a:lstStyle/>
        <a:p>
          <a:endParaRPr lang="en-US"/>
        </a:p>
      </dgm:t>
    </dgm:pt>
    <dgm:pt modelId="{97428B5F-9D8A-4304-A492-38737A2E9EFB}" type="sibTrans" cxnId="{A9A435BB-1BED-4815-A7BD-7A5C196D22DE}">
      <dgm:prSet/>
      <dgm:spPr/>
      <dgm:t>
        <a:bodyPr/>
        <a:lstStyle/>
        <a:p>
          <a:endParaRPr lang="en-US"/>
        </a:p>
      </dgm:t>
    </dgm:pt>
    <dgm:pt modelId="{963B06FD-1F25-41DE-A4E8-0597D2DE6B2A}">
      <dgm:prSet/>
      <dgm:spPr/>
      <dgm:t>
        <a:bodyPr/>
        <a:lstStyle/>
        <a:p>
          <a:r>
            <a:rPr lang="en-US" dirty="0"/>
            <a:t>Engage in more hands-on learning and skill-building in a focused career path or ladder</a:t>
          </a:r>
        </a:p>
      </dgm:t>
    </dgm:pt>
    <dgm:pt modelId="{35222A60-9561-4F27-ACF9-711EFAB40ABC}" type="parTrans" cxnId="{C9768595-37C4-414D-9B37-3C4925492B10}">
      <dgm:prSet/>
      <dgm:spPr/>
      <dgm:t>
        <a:bodyPr/>
        <a:lstStyle/>
        <a:p>
          <a:endParaRPr lang="en-US"/>
        </a:p>
      </dgm:t>
    </dgm:pt>
    <dgm:pt modelId="{A7165848-0148-4577-A6BA-B99DA8376096}" type="sibTrans" cxnId="{C9768595-37C4-414D-9B37-3C4925492B10}">
      <dgm:prSet/>
      <dgm:spPr/>
      <dgm:t>
        <a:bodyPr/>
        <a:lstStyle/>
        <a:p>
          <a:endParaRPr lang="en-US"/>
        </a:p>
      </dgm:t>
    </dgm:pt>
    <dgm:pt modelId="{84C30EE1-A8E9-492F-9364-C4273DEF3677}" type="pres">
      <dgm:prSet presAssocID="{C47A367C-138C-4964-ADDE-0A6C29F67976}" presName="hierChild1" presStyleCnt="0">
        <dgm:presLayoutVars>
          <dgm:chPref val="1"/>
          <dgm:dir/>
          <dgm:animOne val="branch"/>
          <dgm:animLvl val="lvl"/>
          <dgm:resizeHandles/>
        </dgm:presLayoutVars>
      </dgm:prSet>
      <dgm:spPr/>
    </dgm:pt>
    <dgm:pt modelId="{E8493A2E-593A-4B3B-8EBF-1C1FB74CCD18}" type="pres">
      <dgm:prSet presAssocID="{5E6A091D-75C5-4689-94E5-AF56D7EEC39E}" presName="hierRoot1" presStyleCnt="0"/>
      <dgm:spPr/>
    </dgm:pt>
    <dgm:pt modelId="{723CE0B3-C8A0-41B1-B732-FE85EEFDCC1E}" type="pres">
      <dgm:prSet presAssocID="{5E6A091D-75C5-4689-94E5-AF56D7EEC39E}" presName="composite" presStyleCnt="0"/>
      <dgm:spPr/>
    </dgm:pt>
    <dgm:pt modelId="{F908D194-9C83-4FA0-88B3-3343D31A1C2E}" type="pres">
      <dgm:prSet presAssocID="{5E6A091D-75C5-4689-94E5-AF56D7EEC39E}" presName="background" presStyleLbl="node0" presStyleIdx="0" presStyleCnt="3"/>
      <dgm:spPr/>
    </dgm:pt>
    <dgm:pt modelId="{BF4B0349-3FCE-445C-904B-DAFA2C10A7D0}" type="pres">
      <dgm:prSet presAssocID="{5E6A091D-75C5-4689-94E5-AF56D7EEC39E}" presName="text" presStyleLbl="fgAcc0" presStyleIdx="0" presStyleCnt="3">
        <dgm:presLayoutVars>
          <dgm:chPref val="3"/>
        </dgm:presLayoutVars>
      </dgm:prSet>
      <dgm:spPr/>
    </dgm:pt>
    <dgm:pt modelId="{45C346D7-093D-4408-8313-913CB20CFA0F}" type="pres">
      <dgm:prSet presAssocID="{5E6A091D-75C5-4689-94E5-AF56D7EEC39E}" presName="hierChild2" presStyleCnt="0"/>
      <dgm:spPr/>
    </dgm:pt>
    <dgm:pt modelId="{263CFD44-8DAC-4938-9390-076CA521A429}" type="pres">
      <dgm:prSet presAssocID="{B7FB0BA0-97CC-4B7E-B250-34FC998AE723}" presName="hierRoot1" presStyleCnt="0"/>
      <dgm:spPr/>
    </dgm:pt>
    <dgm:pt modelId="{A54C2734-2AA0-48AB-9751-B1F6220EEBCC}" type="pres">
      <dgm:prSet presAssocID="{B7FB0BA0-97CC-4B7E-B250-34FC998AE723}" presName="composite" presStyleCnt="0"/>
      <dgm:spPr/>
    </dgm:pt>
    <dgm:pt modelId="{7D432CB5-6AAF-4A1B-93BF-EF417C8E3FF7}" type="pres">
      <dgm:prSet presAssocID="{B7FB0BA0-97CC-4B7E-B250-34FC998AE723}" presName="background" presStyleLbl="node0" presStyleIdx="1" presStyleCnt="3"/>
      <dgm:spPr/>
    </dgm:pt>
    <dgm:pt modelId="{6C5BD54D-F5B8-4534-A7A9-E8930EAF6774}" type="pres">
      <dgm:prSet presAssocID="{B7FB0BA0-97CC-4B7E-B250-34FC998AE723}" presName="text" presStyleLbl="fgAcc0" presStyleIdx="1" presStyleCnt="3">
        <dgm:presLayoutVars>
          <dgm:chPref val="3"/>
        </dgm:presLayoutVars>
      </dgm:prSet>
      <dgm:spPr/>
    </dgm:pt>
    <dgm:pt modelId="{CB9A6F89-B346-4F07-B9C1-07BF3CC96BA6}" type="pres">
      <dgm:prSet presAssocID="{B7FB0BA0-97CC-4B7E-B250-34FC998AE723}" presName="hierChild2" presStyleCnt="0"/>
      <dgm:spPr/>
    </dgm:pt>
    <dgm:pt modelId="{E18302FA-799C-440F-A40F-B47AAC459634}" type="pres">
      <dgm:prSet presAssocID="{963B06FD-1F25-41DE-A4E8-0597D2DE6B2A}" presName="hierRoot1" presStyleCnt="0"/>
      <dgm:spPr/>
    </dgm:pt>
    <dgm:pt modelId="{85488E2C-864E-42B6-BDC1-67788998D07E}" type="pres">
      <dgm:prSet presAssocID="{963B06FD-1F25-41DE-A4E8-0597D2DE6B2A}" presName="composite" presStyleCnt="0"/>
      <dgm:spPr/>
    </dgm:pt>
    <dgm:pt modelId="{9BD88849-5EBB-4E82-83BB-9CF4318DD8D4}" type="pres">
      <dgm:prSet presAssocID="{963B06FD-1F25-41DE-A4E8-0597D2DE6B2A}" presName="background" presStyleLbl="node0" presStyleIdx="2" presStyleCnt="3"/>
      <dgm:spPr/>
    </dgm:pt>
    <dgm:pt modelId="{7B641780-CE7D-414F-BD6B-47D11F9D285D}" type="pres">
      <dgm:prSet presAssocID="{963B06FD-1F25-41DE-A4E8-0597D2DE6B2A}" presName="text" presStyleLbl="fgAcc0" presStyleIdx="2" presStyleCnt="3">
        <dgm:presLayoutVars>
          <dgm:chPref val="3"/>
        </dgm:presLayoutVars>
      </dgm:prSet>
      <dgm:spPr/>
    </dgm:pt>
    <dgm:pt modelId="{3F44EC02-DA4F-460D-8861-B0E7DBA97104}" type="pres">
      <dgm:prSet presAssocID="{963B06FD-1F25-41DE-A4E8-0597D2DE6B2A}" presName="hierChild2" presStyleCnt="0"/>
      <dgm:spPr/>
    </dgm:pt>
  </dgm:ptLst>
  <dgm:cxnLst>
    <dgm:cxn modelId="{8A1A7268-8E6B-44FB-9C0C-623A98B1ECFE}" type="presOf" srcId="{C47A367C-138C-4964-ADDE-0A6C29F67976}" destId="{84C30EE1-A8E9-492F-9364-C4273DEF3677}" srcOrd="0" destOrd="0" presId="urn:microsoft.com/office/officeart/2005/8/layout/hierarchy1"/>
    <dgm:cxn modelId="{36EC5470-1CFA-44C1-B425-A476B696F25A}" srcId="{C47A367C-138C-4964-ADDE-0A6C29F67976}" destId="{5E6A091D-75C5-4689-94E5-AF56D7EEC39E}" srcOrd="0" destOrd="0" parTransId="{FC966201-92E4-483B-8B5B-A43B84910235}" sibTransId="{16C2C111-3D8F-4001-9BA0-1A53737EA581}"/>
    <dgm:cxn modelId="{C9768595-37C4-414D-9B37-3C4925492B10}" srcId="{C47A367C-138C-4964-ADDE-0A6C29F67976}" destId="{963B06FD-1F25-41DE-A4E8-0597D2DE6B2A}" srcOrd="2" destOrd="0" parTransId="{35222A60-9561-4F27-ACF9-711EFAB40ABC}" sibTransId="{A7165848-0148-4577-A6BA-B99DA8376096}"/>
    <dgm:cxn modelId="{A53B56B1-7100-43AD-8D6F-9E2023B8C663}" type="presOf" srcId="{963B06FD-1F25-41DE-A4E8-0597D2DE6B2A}" destId="{7B641780-CE7D-414F-BD6B-47D11F9D285D}" srcOrd="0" destOrd="0" presId="urn:microsoft.com/office/officeart/2005/8/layout/hierarchy1"/>
    <dgm:cxn modelId="{A9A435BB-1BED-4815-A7BD-7A5C196D22DE}" srcId="{C47A367C-138C-4964-ADDE-0A6C29F67976}" destId="{B7FB0BA0-97CC-4B7E-B250-34FC998AE723}" srcOrd="1" destOrd="0" parTransId="{4C02F4C7-B293-4BD1-9CEC-B13EEE718CD8}" sibTransId="{97428B5F-9D8A-4304-A492-38737A2E9EFB}"/>
    <dgm:cxn modelId="{E3BABAFB-E11E-47BE-B2C0-10AEDC29FB63}" type="presOf" srcId="{5E6A091D-75C5-4689-94E5-AF56D7EEC39E}" destId="{BF4B0349-3FCE-445C-904B-DAFA2C10A7D0}" srcOrd="0" destOrd="0" presId="urn:microsoft.com/office/officeart/2005/8/layout/hierarchy1"/>
    <dgm:cxn modelId="{3C7EECFE-5E15-404E-B664-8CC84B4457A5}" type="presOf" srcId="{B7FB0BA0-97CC-4B7E-B250-34FC998AE723}" destId="{6C5BD54D-F5B8-4534-A7A9-E8930EAF6774}" srcOrd="0" destOrd="0" presId="urn:microsoft.com/office/officeart/2005/8/layout/hierarchy1"/>
    <dgm:cxn modelId="{B238A4D7-7944-4840-AD9A-8442E5C31E86}" type="presParOf" srcId="{84C30EE1-A8E9-492F-9364-C4273DEF3677}" destId="{E8493A2E-593A-4B3B-8EBF-1C1FB74CCD18}" srcOrd="0" destOrd="0" presId="urn:microsoft.com/office/officeart/2005/8/layout/hierarchy1"/>
    <dgm:cxn modelId="{EE428192-3FCF-4DCC-AFF2-645C6BECD2D3}" type="presParOf" srcId="{E8493A2E-593A-4B3B-8EBF-1C1FB74CCD18}" destId="{723CE0B3-C8A0-41B1-B732-FE85EEFDCC1E}" srcOrd="0" destOrd="0" presId="urn:microsoft.com/office/officeart/2005/8/layout/hierarchy1"/>
    <dgm:cxn modelId="{F1564BB4-DDC0-4F99-BB6C-0254F17B4E1F}" type="presParOf" srcId="{723CE0B3-C8A0-41B1-B732-FE85EEFDCC1E}" destId="{F908D194-9C83-4FA0-88B3-3343D31A1C2E}" srcOrd="0" destOrd="0" presId="urn:microsoft.com/office/officeart/2005/8/layout/hierarchy1"/>
    <dgm:cxn modelId="{DFD07E05-D2E2-4957-9711-580190E0FCDB}" type="presParOf" srcId="{723CE0B3-C8A0-41B1-B732-FE85EEFDCC1E}" destId="{BF4B0349-3FCE-445C-904B-DAFA2C10A7D0}" srcOrd="1" destOrd="0" presId="urn:microsoft.com/office/officeart/2005/8/layout/hierarchy1"/>
    <dgm:cxn modelId="{40CE93FF-7B97-46AE-923C-A3F6A7AA85B2}" type="presParOf" srcId="{E8493A2E-593A-4B3B-8EBF-1C1FB74CCD18}" destId="{45C346D7-093D-4408-8313-913CB20CFA0F}" srcOrd="1" destOrd="0" presId="urn:microsoft.com/office/officeart/2005/8/layout/hierarchy1"/>
    <dgm:cxn modelId="{A513BD2E-0A9F-4464-87B2-877C9B5A6324}" type="presParOf" srcId="{84C30EE1-A8E9-492F-9364-C4273DEF3677}" destId="{263CFD44-8DAC-4938-9390-076CA521A429}" srcOrd="1" destOrd="0" presId="urn:microsoft.com/office/officeart/2005/8/layout/hierarchy1"/>
    <dgm:cxn modelId="{B4A1D4F9-8FDB-47DB-BDA8-63C33E38CE47}" type="presParOf" srcId="{263CFD44-8DAC-4938-9390-076CA521A429}" destId="{A54C2734-2AA0-48AB-9751-B1F6220EEBCC}" srcOrd="0" destOrd="0" presId="urn:microsoft.com/office/officeart/2005/8/layout/hierarchy1"/>
    <dgm:cxn modelId="{EA962A1A-94E3-456C-A2B7-84FB7EBCDE50}" type="presParOf" srcId="{A54C2734-2AA0-48AB-9751-B1F6220EEBCC}" destId="{7D432CB5-6AAF-4A1B-93BF-EF417C8E3FF7}" srcOrd="0" destOrd="0" presId="urn:microsoft.com/office/officeart/2005/8/layout/hierarchy1"/>
    <dgm:cxn modelId="{BBB3FA24-EAC4-4D49-ABAD-81E70FCD3060}" type="presParOf" srcId="{A54C2734-2AA0-48AB-9751-B1F6220EEBCC}" destId="{6C5BD54D-F5B8-4534-A7A9-E8930EAF6774}" srcOrd="1" destOrd="0" presId="urn:microsoft.com/office/officeart/2005/8/layout/hierarchy1"/>
    <dgm:cxn modelId="{1592E48D-BCE3-4577-B71B-1FABE1E08D1B}" type="presParOf" srcId="{263CFD44-8DAC-4938-9390-076CA521A429}" destId="{CB9A6F89-B346-4F07-B9C1-07BF3CC96BA6}" srcOrd="1" destOrd="0" presId="urn:microsoft.com/office/officeart/2005/8/layout/hierarchy1"/>
    <dgm:cxn modelId="{9841800F-D26E-4891-B2C1-722E97ACF512}" type="presParOf" srcId="{84C30EE1-A8E9-492F-9364-C4273DEF3677}" destId="{E18302FA-799C-440F-A40F-B47AAC459634}" srcOrd="2" destOrd="0" presId="urn:microsoft.com/office/officeart/2005/8/layout/hierarchy1"/>
    <dgm:cxn modelId="{64DC4D3E-8365-4AF5-9E2A-42579347A914}" type="presParOf" srcId="{E18302FA-799C-440F-A40F-B47AAC459634}" destId="{85488E2C-864E-42B6-BDC1-67788998D07E}" srcOrd="0" destOrd="0" presId="urn:microsoft.com/office/officeart/2005/8/layout/hierarchy1"/>
    <dgm:cxn modelId="{1B099DB0-E3C5-4C5B-848F-7FC9DF46AD4C}" type="presParOf" srcId="{85488E2C-864E-42B6-BDC1-67788998D07E}" destId="{9BD88849-5EBB-4E82-83BB-9CF4318DD8D4}" srcOrd="0" destOrd="0" presId="urn:microsoft.com/office/officeart/2005/8/layout/hierarchy1"/>
    <dgm:cxn modelId="{D8E8D7EA-9C97-45FE-8F65-F4C6499AEC78}" type="presParOf" srcId="{85488E2C-864E-42B6-BDC1-67788998D07E}" destId="{7B641780-CE7D-414F-BD6B-47D11F9D285D}" srcOrd="1" destOrd="0" presId="urn:microsoft.com/office/officeart/2005/8/layout/hierarchy1"/>
    <dgm:cxn modelId="{8B90265B-10C7-4C8A-8E36-DCCCC66E5E13}" type="presParOf" srcId="{E18302FA-799C-440F-A40F-B47AAC459634}" destId="{3F44EC02-DA4F-460D-8861-B0E7DBA9710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0BDBEB-983F-4AE5-8BF3-9588A09D431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B12A26D-E970-468D-978E-E86F055E7E9A}">
      <dgm:prSet/>
      <dgm:spPr/>
      <dgm:t>
        <a:bodyPr/>
        <a:lstStyle/>
        <a:p>
          <a:r>
            <a:rPr lang="en-US" dirty="0"/>
            <a:t>Matching on career or personal interests is just as important or more important than matching on other background characteristics. For example, if a mentee is looking to develop a specific skill, or is seeking exposure to a specific career, finding a mentor based on race or gender may be of lower importance than finding a mentor with the appropriate occupational background.</a:t>
          </a:r>
        </a:p>
      </dgm:t>
    </dgm:pt>
    <dgm:pt modelId="{E8ED3FBD-8681-4E37-9914-A8AFA3F87BAC}" type="parTrans" cxnId="{AFC05CB7-5CE8-4541-BB0B-8DD60EA35930}">
      <dgm:prSet/>
      <dgm:spPr/>
      <dgm:t>
        <a:bodyPr/>
        <a:lstStyle/>
        <a:p>
          <a:endParaRPr lang="en-US"/>
        </a:p>
      </dgm:t>
    </dgm:pt>
    <dgm:pt modelId="{3B85E24B-5C7E-4329-8A0B-289FBEE59E6A}" type="sibTrans" cxnId="{AFC05CB7-5CE8-4541-BB0B-8DD60EA35930}">
      <dgm:prSet/>
      <dgm:spPr/>
      <dgm:t>
        <a:bodyPr/>
        <a:lstStyle/>
        <a:p>
          <a:endParaRPr lang="en-US"/>
        </a:p>
      </dgm:t>
    </dgm:pt>
    <dgm:pt modelId="{0166EB4C-F874-4C45-94FF-3799BDA717A0}">
      <dgm:prSet/>
      <dgm:spPr/>
      <dgm:t>
        <a:bodyPr/>
        <a:lstStyle/>
        <a:p>
          <a:r>
            <a:rPr lang="en-US" dirty="0"/>
            <a:t>Utilizing same-sex mentors, specifically for female youth with an interest in traditionally male-dominated fields, may be critical in maintaining female engagement in those fields.</a:t>
          </a:r>
        </a:p>
      </dgm:t>
    </dgm:pt>
    <dgm:pt modelId="{AF140903-E626-4CEA-8E44-1964DEFA147A}" type="parTrans" cxnId="{B098A8DC-8133-4DA6-8C72-808992088A66}">
      <dgm:prSet/>
      <dgm:spPr/>
      <dgm:t>
        <a:bodyPr/>
        <a:lstStyle/>
        <a:p>
          <a:endParaRPr lang="en-US"/>
        </a:p>
      </dgm:t>
    </dgm:pt>
    <dgm:pt modelId="{0BB70108-1CAD-454A-ACB5-907BC2EF14C7}" type="sibTrans" cxnId="{B098A8DC-8133-4DA6-8C72-808992088A66}">
      <dgm:prSet/>
      <dgm:spPr/>
      <dgm:t>
        <a:bodyPr/>
        <a:lstStyle/>
        <a:p>
          <a:endParaRPr lang="en-US"/>
        </a:p>
      </dgm:t>
    </dgm:pt>
    <dgm:pt modelId="{AD3828AD-2CCC-43A5-9EA3-736639340896}">
      <dgm:prSet/>
      <dgm:spPr/>
      <dgm:t>
        <a:bodyPr/>
        <a:lstStyle/>
        <a:p>
          <a:r>
            <a:rPr lang="en-US" dirty="0"/>
            <a:t>Quality mentor training and continued program support may be an effective means through which mentoring leads to both high quality mentoring relationships and improved CIE outcomes. </a:t>
          </a:r>
        </a:p>
      </dgm:t>
    </dgm:pt>
    <dgm:pt modelId="{4D6A1CBE-0B7D-4E46-9B80-9E38CB041D36}" type="parTrans" cxnId="{61705141-F99D-402C-8BF8-684F8349A055}">
      <dgm:prSet/>
      <dgm:spPr/>
      <dgm:t>
        <a:bodyPr/>
        <a:lstStyle/>
        <a:p>
          <a:endParaRPr lang="en-US"/>
        </a:p>
      </dgm:t>
    </dgm:pt>
    <dgm:pt modelId="{575011A9-C959-43E8-83A8-D0993D87E8DC}" type="sibTrans" cxnId="{61705141-F99D-402C-8BF8-684F8349A055}">
      <dgm:prSet/>
      <dgm:spPr/>
      <dgm:t>
        <a:bodyPr/>
        <a:lstStyle/>
        <a:p>
          <a:endParaRPr lang="en-US"/>
        </a:p>
      </dgm:t>
    </dgm:pt>
    <dgm:pt modelId="{E879674A-AFF5-48E8-965D-7BD83794F463}" type="pres">
      <dgm:prSet presAssocID="{160BDBEB-983F-4AE5-8BF3-9588A09D4313}" presName="linear" presStyleCnt="0">
        <dgm:presLayoutVars>
          <dgm:animLvl val="lvl"/>
          <dgm:resizeHandles val="exact"/>
        </dgm:presLayoutVars>
      </dgm:prSet>
      <dgm:spPr/>
    </dgm:pt>
    <dgm:pt modelId="{95BEAF59-C103-41B8-ADB9-F8A3F40348AE}" type="pres">
      <dgm:prSet presAssocID="{9B12A26D-E970-468D-978E-E86F055E7E9A}" presName="parentText" presStyleLbl="node1" presStyleIdx="0" presStyleCnt="3">
        <dgm:presLayoutVars>
          <dgm:chMax val="0"/>
          <dgm:bulletEnabled val="1"/>
        </dgm:presLayoutVars>
      </dgm:prSet>
      <dgm:spPr/>
    </dgm:pt>
    <dgm:pt modelId="{8B9D2ED3-C997-4DC5-B36B-858592F005A7}" type="pres">
      <dgm:prSet presAssocID="{3B85E24B-5C7E-4329-8A0B-289FBEE59E6A}" presName="spacer" presStyleCnt="0"/>
      <dgm:spPr/>
    </dgm:pt>
    <dgm:pt modelId="{E6508E64-BBB7-4B23-9738-95F980A0F214}" type="pres">
      <dgm:prSet presAssocID="{0166EB4C-F874-4C45-94FF-3799BDA717A0}" presName="parentText" presStyleLbl="node1" presStyleIdx="1" presStyleCnt="3">
        <dgm:presLayoutVars>
          <dgm:chMax val="0"/>
          <dgm:bulletEnabled val="1"/>
        </dgm:presLayoutVars>
      </dgm:prSet>
      <dgm:spPr/>
    </dgm:pt>
    <dgm:pt modelId="{B9F9ACF2-9213-4D32-85A9-BC478450058E}" type="pres">
      <dgm:prSet presAssocID="{0BB70108-1CAD-454A-ACB5-907BC2EF14C7}" presName="spacer" presStyleCnt="0"/>
      <dgm:spPr/>
    </dgm:pt>
    <dgm:pt modelId="{EE36468A-06E6-41CA-8DB0-FD59D0B01D60}" type="pres">
      <dgm:prSet presAssocID="{AD3828AD-2CCC-43A5-9EA3-736639340896}" presName="parentText" presStyleLbl="node1" presStyleIdx="2" presStyleCnt="3">
        <dgm:presLayoutVars>
          <dgm:chMax val="0"/>
          <dgm:bulletEnabled val="1"/>
        </dgm:presLayoutVars>
      </dgm:prSet>
      <dgm:spPr/>
    </dgm:pt>
  </dgm:ptLst>
  <dgm:cxnLst>
    <dgm:cxn modelId="{AE75DC3D-D129-4A35-B8A4-2292678CBFD7}" type="presOf" srcId="{160BDBEB-983F-4AE5-8BF3-9588A09D4313}" destId="{E879674A-AFF5-48E8-965D-7BD83794F463}" srcOrd="0" destOrd="0" presId="urn:microsoft.com/office/officeart/2005/8/layout/vList2"/>
    <dgm:cxn modelId="{61705141-F99D-402C-8BF8-684F8349A055}" srcId="{160BDBEB-983F-4AE5-8BF3-9588A09D4313}" destId="{AD3828AD-2CCC-43A5-9EA3-736639340896}" srcOrd="2" destOrd="0" parTransId="{4D6A1CBE-0B7D-4E46-9B80-9E38CB041D36}" sibTransId="{575011A9-C959-43E8-83A8-D0993D87E8DC}"/>
    <dgm:cxn modelId="{AFC05CB7-5CE8-4541-BB0B-8DD60EA35930}" srcId="{160BDBEB-983F-4AE5-8BF3-9588A09D4313}" destId="{9B12A26D-E970-468D-978E-E86F055E7E9A}" srcOrd="0" destOrd="0" parTransId="{E8ED3FBD-8681-4E37-9914-A8AFA3F87BAC}" sibTransId="{3B85E24B-5C7E-4329-8A0B-289FBEE59E6A}"/>
    <dgm:cxn modelId="{E03D13C6-6354-42B7-8158-D72F72FC8022}" type="presOf" srcId="{9B12A26D-E970-468D-978E-E86F055E7E9A}" destId="{95BEAF59-C103-41B8-ADB9-F8A3F40348AE}" srcOrd="0" destOrd="0" presId="urn:microsoft.com/office/officeart/2005/8/layout/vList2"/>
    <dgm:cxn modelId="{B098A8DC-8133-4DA6-8C72-808992088A66}" srcId="{160BDBEB-983F-4AE5-8BF3-9588A09D4313}" destId="{0166EB4C-F874-4C45-94FF-3799BDA717A0}" srcOrd="1" destOrd="0" parTransId="{AF140903-E626-4CEA-8E44-1964DEFA147A}" sibTransId="{0BB70108-1CAD-454A-ACB5-907BC2EF14C7}"/>
    <dgm:cxn modelId="{1F3939E5-C110-46A3-8E4E-7181CBA10581}" type="presOf" srcId="{AD3828AD-2CCC-43A5-9EA3-736639340896}" destId="{EE36468A-06E6-41CA-8DB0-FD59D0B01D60}" srcOrd="0" destOrd="0" presId="urn:microsoft.com/office/officeart/2005/8/layout/vList2"/>
    <dgm:cxn modelId="{C924F1F5-6CFB-4692-BACA-1B3A1C1B85E5}" type="presOf" srcId="{0166EB4C-F874-4C45-94FF-3799BDA717A0}" destId="{E6508E64-BBB7-4B23-9738-95F980A0F214}" srcOrd="0" destOrd="0" presId="urn:microsoft.com/office/officeart/2005/8/layout/vList2"/>
    <dgm:cxn modelId="{A8BDB821-E598-4D1F-B09F-BABA615CA3C7}" type="presParOf" srcId="{E879674A-AFF5-48E8-965D-7BD83794F463}" destId="{95BEAF59-C103-41B8-ADB9-F8A3F40348AE}" srcOrd="0" destOrd="0" presId="urn:microsoft.com/office/officeart/2005/8/layout/vList2"/>
    <dgm:cxn modelId="{53BE4757-82EB-4686-B828-4B4F8E8D5030}" type="presParOf" srcId="{E879674A-AFF5-48E8-965D-7BD83794F463}" destId="{8B9D2ED3-C997-4DC5-B36B-858592F005A7}" srcOrd="1" destOrd="0" presId="urn:microsoft.com/office/officeart/2005/8/layout/vList2"/>
    <dgm:cxn modelId="{FF10A44A-BDBF-4232-AD3A-CD6AFF7CC06C}" type="presParOf" srcId="{E879674A-AFF5-48E8-965D-7BD83794F463}" destId="{E6508E64-BBB7-4B23-9738-95F980A0F214}" srcOrd="2" destOrd="0" presId="urn:microsoft.com/office/officeart/2005/8/layout/vList2"/>
    <dgm:cxn modelId="{10634F0E-5BC6-45A0-8E56-0F454A199BDA}" type="presParOf" srcId="{E879674A-AFF5-48E8-965D-7BD83794F463}" destId="{B9F9ACF2-9213-4D32-85A9-BC478450058E}" srcOrd="3" destOrd="0" presId="urn:microsoft.com/office/officeart/2005/8/layout/vList2"/>
    <dgm:cxn modelId="{6643D987-80F2-4ABB-AE3B-FFC3FC6C3B7C}" type="presParOf" srcId="{E879674A-AFF5-48E8-965D-7BD83794F463}" destId="{EE36468A-06E6-41CA-8DB0-FD59D0B01D6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CED3A-4186-438B-B18F-B7F35843DA7E}">
      <dsp:nvSpPr>
        <dsp:cNvPr id="0" name=""/>
        <dsp:cNvSpPr/>
      </dsp:nvSpPr>
      <dsp:spPr>
        <a:xfrm>
          <a:off x="0" y="278599"/>
          <a:ext cx="6666833" cy="13197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This review examines research on the role of mentoring on career interest and exploration for adolescents under 18 years of age. Four questions: </a:t>
          </a:r>
        </a:p>
      </dsp:txBody>
      <dsp:txXfrm>
        <a:off x="64425" y="343024"/>
        <a:ext cx="6537983" cy="1190909"/>
      </dsp:txXfrm>
    </dsp:sp>
    <dsp:sp modelId="{DFF6BE03-977B-41B6-B137-4D4FBAE5B77E}">
      <dsp:nvSpPr>
        <dsp:cNvPr id="0" name=""/>
        <dsp:cNvSpPr/>
      </dsp:nvSpPr>
      <dsp:spPr>
        <a:xfrm>
          <a:off x="0" y="1740696"/>
          <a:ext cx="6666833" cy="357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r>
            <a:rPr lang="en-US" sz="1900" kern="1200" dirty="0"/>
            <a:t>What are the effects of mentoring on </a:t>
          </a:r>
          <a:r>
            <a:rPr lang="en-US" sz="1900" b="1" kern="1200" dirty="0"/>
            <a:t>career interests and exploration (CIE)</a:t>
          </a:r>
          <a:r>
            <a:rPr lang="en-US" sz="1900" kern="1200" dirty="0"/>
            <a:t> among youth?</a:t>
          </a:r>
        </a:p>
        <a:p>
          <a:pPr marL="171450" lvl="1" indent="-171450" algn="l" defTabSz="844550">
            <a:lnSpc>
              <a:spcPct val="90000"/>
            </a:lnSpc>
            <a:spcBef>
              <a:spcPct val="0"/>
            </a:spcBef>
            <a:spcAft>
              <a:spcPct val="20000"/>
            </a:spcAft>
            <a:buChar char="•"/>
          </a:pPr>
          <a:r>
            <a:rPr lang="en-US" sz="1900" kern="1200" dirty="0"/>
            <a:t>What factors condition or shape the effects of mentoring on CIE?</a:t>
          </a:r>
        </a:p>
        <a:p>
          <a:pPr marL="171450" lvl="1" indent="-171450" algn="l" defTabSz="844550">
            <a:lnSpc>
              <a:spcPct val="90000"/>
            </a:lnSpc>
            <a:spcBef>
              <a:spcPct val="0"/>
            </a:spcBef>
            <a:spcAft>
              <a:spcPct val="20000"/>
            </a:spcAft>
            <a:buChar char="•"/>
          </a:pPr>
          <a:r>
            <a:rPr lang="en-US" sz="1900" kern="1200" dirty="0"/>
            <a:t>What intervening processes are most important for linking mentoring to beneficial effects on CIE?</a:t>
          </a:r>
        </a:p>
        <a:p>
          <a:pPr marL="171450" lvl="1" indent="-171450" algn="l" defTabSz="844550">
            <a:lnSpc>
              <a:spcPct val="90000"/>
            </a:lnSpc>
            <a:spcBef>
              <a:spcPct val="0"/>
            </a:spcBef>
            <a:spcAft>
              <a:spcPct val="20000"/>
            </a:spcAft>
            <a:buChar char="•"/>
          </a:pPr>
          <a:r>
            <a:rPr lang="en-US" sz="1900" kern="1200" dirty="0"/>
            <a:t>To what extent have efforts to provide mentoring to youth with CIE as a priority outcome reached and engaged the intended youth, been implemented with high quality, and been adopted and sustained by host organizations and settings?</a:t>
          </a:r>
        </a:p>
      </dsp:txBody>
      <dsp:txXfrm>
        <a:off x="0" y="1740696"/>
        <a:ext cx="6666833" cy="3576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E4627-C214-4738-90B3-8B56E23C7459}">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A31F1-8583-4798-BB19-C248DDF9F50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5E8A21-B76B-4860-A22B-FDA3DC583D7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b="1" kern="1200" dirty="0"/>
            <a:t>While a broad range of mentoring programs target CIE outcomes, few programs have been rigorously evaluated for their effects on these outcomes and even less evidence is available concerning whether relatively immediate benefits carry over into later stages of development (career interests at the stage of entering higher education or the workforce).</a:t>
          </a:r>
        </a:p>
      </dsp:txBody>
      <dsp:txXfrm>
        <a:off x="1435590" y="531"/>
        <a:ext cx="9080009" cy="1242935"/>
      </dsp:txXfrm>
    </dsp:sp>
    <dsp:sp modelId="{9542C790-0068-4B14-B12B-9E2B113CF8CF}">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21B974-B210-4BFF-8D7E-4EBDFF63EBA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D661FB-7B18-44F5-819A-486AB77AD45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b="1" kern="1200" dirty="0"/>
            <a:t>Mentoring helps middle-schoolers build skills and gain knowledge needed for positive CIE </a:t>
          </a:r>
          <a:r>
            <a:rPr lang="en-US" sz="1700" b="1" kern="1200" dirty="0">
              <a:solidFill>
                <a:prstClr val="white">
                  <a:hueOff val="0"/>
                  <a:satOff val="0"/>
                  <a:lumOff val="0"/>
                  <a:alphaOff val="0"/>
                </a:prstClr>
              </a:solidFill>
              <a:latin typeface="Calibri" panose="020F0502020204030204"/>
              <a:ea typeface="+mn-ea"/>
              <a:cs typeface="+mn-cs"/>
            </a:rPr>
            <a:t>outcomes related to social-emotional, academic, and cognitive skills, and overcoming barriers) whereas older youth, who </a:t>
          </a:r>
          <a:r>
            <a:rPr lang="en-US" sz="1700" b="1" kern="1200" dirty="0"/>
            <a:t>are closer to entering the job market, benefit more from mentor support around career decision-making.</a:t>
          </a:r>
        </a:p>
      </dsp:txBody>
      <dsp:txXfrm>
        <a:off x="1435590" y="1554201"/>
        <a:ext cx="9080009" cy="1242935"/>
      </dsp:txXfrm>
    </dsp:sp>
    <dsp:sp modelId="{B4A1FF9A-85E2-4634-9BC5-55E00C12FC31}">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CEDE8-9F2F-4846-8DE9-11441F5432D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F11E3E-490D-4CDD-A845-6E50448EC05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b="1" kern="1200" dirty="0"/>
            <a:t>Self-efficacy and perception of “future-self” appear to be important to the processes by which mentoring improves youth career aspirations. However, reducing social barriers and strengthening social connections are just as important.</a:t>
          </a:r>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8D194-9C83-4FA0-88B3-3343D31A1C2E}">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4B0349-3FCE-445C-904B-DAFA2C10A7D0}">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Initial identification of possible careers or industries of interest </a:t>
          </a:r>
        </a:p>
      </dsp:txBody>
      <dsp:txXfrm>
        <a:off x="398656" y="1088253"/>
        <a:ext cx="2959127" cy="1837317"/>
      </dsp:txXfrm>
    </dsp:sp>
    <dsp:sp modelId="{7D432CB5-6AAF-4A1B-93BF-EF417C8E3FF7}">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BD54D-F5B8-4534-A7A9-E8930EAF6774}">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Gather more information and narrow fields of interest</a:t>
          </a:r>
        </a:p>
      </dsp:txBody>
      <dsp:txXfrm>
        <a:off x="4155097" y="1088253"/>
        <a:ext cx="2959127" cy="1837317"/>
      </dsp:txXfrm>
    </dsp:sp>
    <dsp:sp modelId="{9BD88849-5EBB-4E82-83BB-9CF4318DD8D4}">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41780-CE7D-414F-BD6B-47D11F9D285D}">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Engage in more hands-on learning and skill-building in a focused career path or ladder</a:t>
          </a:r>
        </a:p>
      </dsp:txBody>
      <dsp:txXfrm>
        <a:off x="7911539" y="1088253"/>
        <a:ext cx="2959127" cy="1837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EAF59-C103-41B8-ADB9-F8A3F40348AE}">
      <dsp:nvSpPr>
        <dsp:cNvPr id="0" name=""/>
        <dsp:cNvSpPr/>
      </dsp:nvSpPr>
      <dsp:spPr>
        <a:xfrm>
          <a:off x="0" y="85429"/>
          <a:ext cx="6594475" cy="175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Matching on career or personal interests is just as important or more important than matching on other background characteristics. For example, if a mentee is looking to develop a specific skill, or is seeking exposure to a specific career, finding a mentor based on race or gender may be of lower importance than finding a mentor with the appropriate occupational background.</a:t>
          </a:r>
        </a:p>
      </dsp:txBody>
      <dsp:txXfrm>
        <a:off x="85444" y="170873"/>
        <a:ext cx="6423587" cy="1579432"/>
      </dsp:txXfrm>
    </dsp:sp>
    <dsp:sp modelId="{E6508E64-BBB7-4B23-9738-95F980A0F214}">
      <dsp:nvSpPr>
        <dsp:cNvPr id="0" name=""/>
        <dsp:cNvSpPr/>
      </dsp:nvSpPr>
      <dsp:spPr>
        <a:xfrm>
          <a:off x="0" y="1884709"/>
          <a:ext cx="6594475" cy="1750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Utilizing same-sex mentors, specifically for female youth with an interest in traditionally male-dominated fields, may be critical in maintaining female engagement in those fields.</a:t>
          </a:r>
        </a:p>
      </dsp:txBody>
      <dsp:txXfrm>
        <a:off x="85444" y="1970153"/>
        <a:ext cx="6423587" cy="1579432"/>
      </dsp:txXfrm>
    </dsp:sp>
    <dsp:sp modelId="{EE36468A-06E6-41CA-8DB0-FD59D0B01D60}">
      <dsp:nvSpPr>
        <dsp:cNvPr id="0" name=""/>
        <dsp:cNvSpPr/>
      </dsp:nvSpPr>
      <dsp:spPr>
        <a:xfrm>
          <a:off x="0" y="3683989"/>
          <a:ext cx="6594475" cy="1750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Quality mentor training and continued program support may be an effective means through which mentoring leads to both high quality mentoring relationships and improved CIE outcomes. </a:t>
          </a:r>
        </a:p>
      </dsp:txBody>
      <dsp:txXfrm>
        <a:off x="85444" y="3769433"/>
        <a:ext cx="6423587" cy="1579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96970-74ED-478C-8094-6F45181C02C7}"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A45C5-8A78-4E38-96E9-D34177D613FF}" type="slidenum">
              <a:rPr lang="en-US" smtClean="0"/>
              <a:t>‹#›</a:t>
            </a:fld>
            <a:endParaRPr lang="en-US"/>
          </a:p>
        </p:txBody>
      </p:sp>
    </p:spTree>
    <p:extLst>
      <p:ext uri="{BB962C8B-B14F-4D97-AF65-F5344CB8AC3E}">
        <p14:creationId xmlns:p14="http://schemas.microsoft.com/office/powerpoint/2010/main" val="157332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tionalmentoringresourcecenter.org/resource/college-and-career-success-mentoring-toolkit/"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ationalmentoringresourcecenter.org/resource/workplace-mentoring-supplement-to-the-elements-of-effective-practice-for-mentoring/" TargetMode="External"/><Relationship Id="rId5" Type="http://schemas.openxmlformats.org/officeDocument/2006/relationships/hyperlink" Target="https://nationalmentoringresourcecenter.org/resource/stem-mentoring-supplement-to-the-elements-of-effective-practice-for-mentoring/" TargetMode="External"/><Relationship Id="rId4" Type="http://schemas.openxmlformats.org/officeDocument/2006/relationships/hyperlink" Target="https://nationalmentoringresourcecenter.org/resource/discovering-the-possibilities-cing-your-futu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is National Mentoring Month. </a:t>
            </a:r>
          </a:p>
        </p:txBody>
      </p:sp>
      <p:sp>
        <p:nvSpPr>
          <p:cNvPr id="4" name="Slide Number Placeholder 3"/>
          <p:cNvSpPr>
            <a:spLocks noGrp="1"/>
          </p:cNvSpPr>
          <p:nvPr>
            <p:ph type="sldNum" sz="quarter" idx="5"/>
          </p:nvPr>
        </p:nvSpPr>
        <p:spPr/>
        <p:txBody>
          <a:bodyPr/>
          <a:lstStyle/>
          <a:p>
            <a:fld id="{A2DA45C5-8A78-4E38-96E9-D34177D613FF}" type="slidenum">
              <a:rPr lang="en-US" smtClean="0"/>
              <a:t>1</a:t>
            </a:fld>
            <a:endParaRPr lang="en-US"/>
          </a:p>
        </p:txBody>
      </p:sp>
    </p:spTree>
    <p:extLst>
      <p:ext uri="{BB962C8B-B14F-4D97-AF65-F5344CB8AC3E}">
        <p14:creationId xmlns:p14="http://schemas.microsoft.com/office/powerpoint/2010/main" val="80324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www.nationalmentoringresourcecenter.org</a:t>
            </a:r>
          </a:p>
        </p:txBody>
      </p:sp>
      <p:sp>
        <p:nvSpPr>
          <p:cNvPr id="4" name="Slide Number Placeholder 3"/>
          <p:cNvSpPr>
            <a:spLocks noGrp="1"/>
          </p:cNvSpPr>
          <p:nvPr>
            <p:ph type="sldNum" sz="quarter" idx="5"/>
          </p:nvPr>
        </p:nvSpPr>
        <p:spPr/>
        <p:txBody>
          <a:bodyPr/>
          <a:lstStyle/>
          <a:p>
            <a:fld id="{A2DA45C5-8A78-4E38-96E9-D34177D613FF}" type="slidenum">
              <a:rPr lang="en-US" smtClean="0"/>
              <a:t>2</a:t>
            </a:fld>
            <a:endParaRPr lang="en-US"/>
          </a:p>
        </p:txBody>
      </p:sp>
    </p:spTree>
    <p:extLst>
      <p:ext uri="{BB962C8B-B14F-4D97-AF65-F5344CB8AC3E}">
        <p14:creationId xmlns:p14="http://schemas.microsoft.com/office/powerpoint/2010/main" val="146117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A45C5-8A78-4E38-96E9-D34177D613FF}" type="slidenum">
              <a:rPr lang="en-US" smtClean="0"/>
              <a:t>4</a:t>
            </a:fld>
            <a:endParaRPr lang="en-US"/>
          </a:p>
        </p:txBody>
      </p:sp>
    </p:spTree>
    <p:extLst>
      <p:ext uri="{BB962C8B-B14F-4D97-AF65-F5344CB8AC3E}">
        <p14:creationId xmlns:p14="http://schemas.microsoft.com/office/powerpoint/2010/main" val="121495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https://nationalmentoringresourcecenter.org/resource/college-and-career-success-mentoring-toolkit/</a:t>
            </a:r>
            <a:endParaRPr lang="en-US" dirty="0"/>
          </a:p>
          <a:p>
            <a:r>
              <a:rPr lang="en-US" dirty="0">
                <a:hlinkClick r:id="rId4"/>
              </a:rPr>
              <a:t>https://nationalmentoringresourcecenter.org/resource/discovering-the-possibilities-cing-your-future/</a:t>
            </a:r>
            <a:endParaRPr lang="en-US" dirty="0"/>
          </a:p>
          <a:p>
            <a:r>
              <a:rPr lang="en-US" dirty="0">
                <a:hlinkClick r:id="rId5"/>
              </a:rPr>
              <a:t>https://nationalmentoringresourcecenter.org/resource/stem-mentoring-supplement-to-the-elements-of-effective-practice-for-mentoring/</a:t>
            </a:r>
            <a:endParaRPr lang="en-US" dirty="0"/>
          </a:p>
          <a:p>
            <a:r>
              <a:rPr lang="en-US" dirty="0">
                <a:hlinkClick r:id="rId6"/>
              </a:rPr>
              <a:t>https://nationalmentoringresourcecenter.org/resource/workplace-mentoring-supplement-to-the-elements-of-effective-practice-for-mentoring/</a:t>
            </a:r>
            <a:endParaRPr lang="en-US" dirty="0"/>
          </a:p>
        </p:txBody>
      </p:sp>
      <p:sp>
        <p:nvSpPr>
          <p:cNvPr id="4" name="Slide Number Placeholder 3"/>
          <p:cNvSpPr>
            <a:spLocks noGrp="1"/>
          </p:cNvSpPr>
          <p:nvPr>
            <p:ph type="sldNum" sz="quarter" idx="5"/>
          </p:nvPr>
        </p:nvSpPr>
        <p:spPr/>
        <p:txBody>
          <a:bodyPr/>
          <a:lstStyle/>
          <a:p>
            <a:fld id="{A2DA45C5-8A78-4E38-96E9-D34177D613FF}" type="slidenum">
              <a:rPr lang="en-US" smtClean="0"/>
              <a:t>10</a:t>
            </a:fld>
            <a:endParaRPr lang="en-US"/>
          </a:p>
        </p:txBody>
      </p:sp>
    </p:spTree>
    <p:extLst>
      <p:ext uri="{BB962C8B-B14F-4D97-AF65-F5344CB8AC3E}">
        <p14:creationId xmlns:p14="http://schemas.microsoft.com/office/powerpoint/2010/main" val="47120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A45C5-8A78-4E38-96E9-D34177D613FF}" type="slidenum">
              <a:rPr lang="en-US" smtClean="0"/>
              <a:t>11</a:t>
            </a:fld>
            <a:endParaRPr lang="en-US"/>
          </a:p>
        </p:txBody>
      </p:sp>
    </p:spTree>
    <p:extLst>
      <p:ext uri="{BB962C8B-B14F-4D97-AF65-F5344CB8AC3E}">
        <p14:creationId xmlns:p14="http://schemas.microsoft.com/office/powerpoint/2010/main" val="96411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A45C5-8A78-4E38-96E9-D34177D613FF}" type="slidenum">
              <a:rPr lang="en-US" smtClean="0"/>
              <a:t>13</a:t>
            </a:fld>
            <a:endParaRPr lang="en-US"/>
          </a:p>
        </p:txBody>
      </p:sp>
    </p:spTree>
    <p:extLst>
      <p:ext uri="{BB962C8B-B14F-4D97-AF65-F5344CB8AC3E}">
        <p14:creationId xmlns:p14="http://schemas.microsoft.com/office/powerpoint/2010/main" val="259757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1F8C-48AB-4651-839A-19DD753124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6CC22F-4B91-4BDB-8BBB-475DE0733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9EC3A-C161-412C-9543-8726BEB29EB2}"/>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A36A5639-CECF-47F0-9B04-0322908EC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4347E-BBCE-4522-8528-F2C40F7B0AFF}"/>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3061290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1262-2355-4D2D-AB2F-A8AF6DB43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F59556-8F7A-4980-98D3-0B09A069AD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7576A-DD74-4967-8715-AFD0DB082EF6}"/>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372052D6-67A7-4EBF-B7C5-72A86DAC3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1737F-F3F1-457C-852F-FB532B1B4174}"/>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238995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61828-5177-47E3-8D7F-8FF06E4EB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1D09F-512C-412E-BF92-66DD9BBF1B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630DB-FED3-4C2E-8A9E-7207BE839EB1}"/>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DCADE8D5-396E-4FB7-85B3-9180283F7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B0322-5CF6-4FE8-94E4-8D5CEFEA08D8}"/>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2515459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2D9E5-A766-474F-8A6C-AEF22B22C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4CCB7-DD68-4BB5-ABFF-6AE89AEFB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5368E-A778-4739-85DC-818024ABA7AE}"/>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DF411066-AAF0-4B91-88A5-7804E05C7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B9CB-A40B-4D28-B5AF-66081BC079A1}"/>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328637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51B3-BFC0-4AEA-82C7-BF2E60AD14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799B51-1466-4B6E-BFC7-A87EE56C8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85F20-F7B0-4F29-8693-B62B9BC8F62D}"/>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2FC5CB54-D20A-4BD4-A9B1-8B6EF7CEC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3C85D-722E-468F-837C-5D539152442E}"/>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137283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8FD4-CC03-450A-808B-B76E0AF89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A54F0-865D-4507-B058-DE1E4645F8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9553E-5CA3-4E62-8834-B8741D4BC5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6FD024-9632-45EE-AB06-308B369D7D5B}"/>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6" name="Footer Placeholder 5">
            <a:extLst>
              <a:ext uri="{FF2B5EF4-FFF2-40B4-BE49-F238E27FC236}">
                <a16:creationId xmlns:a16="http://schemas.microsoft.com/office/drawing/2014/main" id="{18403249-51CF-4893-83BE-CDF18CD37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CDB36-4D30-4DDE-B70E-6EBF0DC2BBDD}"/>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136960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EB26-CBCC-4869-9BD1-E209D3D679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1CB016-33B6-4CBB-A66F-66EC74D96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A6226-DF94-45E8-ABAF-C1C0A8816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A8B6D2-08A9-4973-893A-B6C61EECB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4AE6E-DFED-4797-952C-E08C9305F5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48E3CF-4B26-46F1-8592-C8D03B89B8FA}"/>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8" name="Footer Placeholder 7">
            <a:extLst>
              <a:ext uri="{FF2B5EF4-FFF2-40B4-BE49-F238E27FC236}">
                <a16:creationId xmlns:a16="http://schemas.microsoft.com/office/drawing/2014/main" id="{F92B70CA-5677-43F6-B8AD-E2AE6E699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5B8CC-831A-4FF1-A849-E13A9594FDAB}"/>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131812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D6E6-0C05-48A7-91C6-EB5579CA3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ED4D6-C9CC-4AC2-8EDC-A1C8C8308BC2}"/>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4" name="Footer Placeholder 3">
            <a:extLst>
              <a:ext uri="{FF2B5EF4-FFF2-40B4-BE49-F238E27FC236}">
                <a16:creationId xmlns:a16="http://schemas.microsoft.com/office/drawing/2014/main" id="{BD2442BE-2BBA-4076-A75D-D7C74039B7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8E5D39-7666-4015-8A8C-CFABB7556733}"/>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62737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A2651-8A24-450F-9E87-2E57FACA894E}"/>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3" name="Footer Placeholder 2">
            <a:extLst>
              <a:ext uri="{FF2B5EF4-FFF2-40B4-BE49-F238E27FC236}">
                <a16:creationId xmlns:a16="http://schemas.microsoft.com/office/drawing/2014/main" id="{07EDF6A2-689D-40B4-A1C0-31F7DFBC4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D74C3B-8891-43B8-A57F-12876B192661}"/>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339316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DD93-D8B0-400C-9832-3723E8FFB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1C9B39-DB18-4FC5-A2A1-9287D5A686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A5460A-8EF7-444A-83B7-7ED00947B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26E62-217B-4657-B404-91DA4FF6811A}"/>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6" name="Footer Placeholder 5">
            <a:extLst>
              <a:ext uri="{FF2B5EF4-FFF2-40B4-BE49-F238E27FC236}">
                <a16:creationId xmlns:a16="http://schemas.microsoft.com/office/drawing/2014/main" id="{E47694F6-6169-48DB-A8CD-7F674C8FA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9F601-E646-491B-839F-40FC76B8C604}"/>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72793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2E55-01E7-41F2-9387-48E8D3FAC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88D04A-7EB3-49EC-A083-F18A5D640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90D14-7CF3-44EB-AB50-4234CB68D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11BCC-C28D-4EEC-ABB8-47EEC60D871A}"/>
              </a:ext>
            </a:extLst>
          </p:cNvPr>
          <p:cNvSpPr>
            <a:spLocks noGrp="1"/>
          </p:cNvSpPr>
          <p:nvPr>
            <p:ph type="dt" sz="half" idx="10"/>
          </p:nvPr>
        </p:nvSpPr>
        <p:spPr/>
        <p:txBody>
          <a:bodyPr/>
          <a:lstStyle/>
          <a:p>
            <a:fld id="{826EF5D4-78DC-4127-A035-2ED790808C01}" type="datetimeFigureOut">
              <a:rPr lang="en-US" smtClean="0"/>
              <a:t>1/12/2022</a:t>
            </a:fld>
            <a:endParaRPr lang="en-US"/>
          </a:p>
        </p:txBody>
      </p:sp>
      <p:sp>
        <p:nvSpPr>
          <p:cNvPr id="6" name="Footer Placeholder 5">
            <a:extLst>
              <a:ext uri="{FF2B5EF4-FFF2-40B4-BE49-F238E27FC236}">
                <a16:creationId xmlns:a16="http://schemas.microsoft.com/office/drawing/2014/main" id="{0653BE0F-15E7-4B4C-AA94-8478BBDEC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5A9D3-0087-4144-AEA5-8DD238453749}"/>
              </a:ext>
            </a:extLst>
          </p:cNvPr>
          <p:cNvSpPr>
            <a:spLocks noGrp="1"/>
          </p:cNvSpPr>
          <p:nvPr>
            <p:ph type="sldNum" sz="quarter" idx="12"/>
          </p:nvPr>
        </p:nvSpPr>
        <p:spPr/>
        <p:txBody>
          <a:bodyPr/>
          <a:lstStyle/>
          <a:p>
            <a:fld id="{920FA81C-AACF-4AA9-8E70-81C97861FE95}" type="slidenum">
              <a:rPr lang="en-US" smtClean="0"/>
              <a:t>‹#›</a:t>
            </a:fld>
            <a:endParaRPr lang="en-US"/>
          </a:p>
        </p:txBody>
      </p:sp>
    </p:spTree>
    <p:extLst>
      <p:ext uri="{BB962C8B-B14F-4D97-AF65-F5344CB8AC3E}">
        <p14:creationId xmlns:p14="http://schemas.microsoft.com/office/powerpoint/2010/main" val="60985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444BD-0D44-47EF-BBCE-C3D2F9EF92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05D21A-8DC2-4249-8ADC-50F48C7B9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99CE7-8CDB-4E9F-8B6F-52E18EB1F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EF5D4-78DC-4127-A035-2ED790808C01}" type="datetimeFigureOut">
              <a:rPr lang="en-US" smtClean="0"/>
              <a:t>1/12/2022</a:t>
            </a:fld>
            <a:endParaRPr lang="en-US"/>
          </a:p>
        </p:txBody>
      </p:sp>
      <p:sp>
        <p:nvSpPr>
          <p:cNvPr id="5" name="Footer Placeholder 4">
            <a:extLst>
              <a:ext uri="{FF2B5EF4-FFF2-40B4-BE49-F238E27FC236}">
                <a16:creationId xmlns:a16="http://schemas.microsoft.com/office/drawing/2014/main" id="{384CC2A4-BE2B-4E3E-8F84-87A2C58B4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B16EB5-CC12-4879-9838-A07C436CE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FA81C-AACF-4AA9-8E70-81C97861FE95}" type="slidenum">
              <a:rPr lang="en-US" smtClean="0"/>
              <a:t>‹#›</a:t>
            </a:fld>
            <a:endParaRPr lang="en-US"/>
          </a:p>
        </p:txBody>
      </p:sp>
    </p:spTree>
    <p:extLst>
      <p:ext uri="{BB962C8B-B14F-4D97-AF65-F5344CB8AC3E}">
        <p14:creationId xmlns:p14="http://schemas.microsoft.com/office/powerpoint/2010/main" val="21442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nationalmentoringresourcecenter.org/resource/workplace-mentoring-supplement-to-the-elements-of-effective-practice-for-mentoring/" TargetMode="External"/><Relationship Id="rId3" Type="http://schemas.openxmlformats.org/officeDocument/2006/relationships/slideLayout" Target="../slideLayouts/slideLayout2.xml"/><Relationship Id="rId7" Type="http://schemas.openxmlformats.org/officeDocument/2006/relationships/hyperlink" Target="https://nationalmentoringresourcecenter.org/resource/stem-mentoring-supplement-to-the-elements-of-effective-practice-for-mentoring/"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nationalmentoringresourcecenter.org/resource/discovering-the-possibilities-cing-your-future/" TargetMode="External"/><Relationship Id="rId5" Type="http://schemas.openxmlformats.org/officeDocument/2006/relationships/hyperlink" Target="https://nationalmentoringresourcecenter.org/resource/college-and-career-success-mentoring-toolkit/" TargetMode="External"/><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4.xml"/><Relationship Id="rId11" Type="http://schemas.openxmlformats.org/officeDocument/2006/relationships/image" Target="../media/image3.png"/><Relationship Id="rId5" Type="http://schemas.openxmlformats.org/officeDocument/2006/relationships/diagramLayout" Target="../diagrams/layout4.xml"/><Relationship Id="rId10" Type="http://schemas.openxmlformats.org/officeDocument/2006/relationships/image" Target="../media/image13.svg"/><Relationship Id="rId4" Type="http://schemas.openxmlformats.org/officeDocument/2006/relationships/diagramData" Target="../diagrams/data4.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FF294DD-C7BE-4220-B9EB-CB2535133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80747" cy="5456941"/>
          </a:xfrm>
          <a:custGeom>
            <a:avLst/>
            <a:gdLst>
              <a:gd name="connsiteX0" fmla="*/ 7780747 w 7780747"/>
              <a:gd name="connsiteY0" fmla="*/ 0 h 5456941"/>
              <a:gd name="connsiteX1" fmla="*/ 7775337 w 7780747"/>
              <a:gd name="connsiteY1" fmla="*/ 313539 h 5456941"/>
              <a:gd name="connsiteX2" fmla="*/ 7706958 w 7780747"/>
              <a:gd name="connsiteY2" fmla="*/ 955014 h 5456941"/>
              <a:gd name="connsiteX3" fmla="*/ 1506544 w 7780747"/>
              <a:gd name="connsiteY3" fmla="*/ 5382684 h 5456941"/>
              <a:gd name="connsiteX4" fmla="*/ 206387 w 7780747"/>
              <a:gd name="connsiteY4" fmla="*/ 4993865 h 5456941"/>
              <a:gd name="connsiteX5" fmla="*/ 0 w 7780747"/>
              <a:gd name="connsiteY5" fmla="*/ 4894638 h 5456941"/>
              <a:gd name="connsiteX6" fmla="*/ 0 w 7780747"/>
              <a:gd name="connsiteY6" fmla="*/ 0 h 545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0747" h="5456941">
                <a:moveTo>
                  <a:pt x="7780747" y="0"/>
                </a:moveTo>
                <a:lnTo>
                  <a:pt x="7775337" y="313539"/>
                </a:lnTo>
                <a:cubicBezTo>
                  <a:pt x="7765406" y="525955"/>
                  <a:pt x="7742812" y="740059"/>
                  <a:pt x="7706958" y="955014"/>
                </a:cubicBezTo>
                <a:cubicBezTo>
                  <a:pt x="7217428" y="3889879"/>
                  <a:pt x="4441408" y="5872214"/>
                  <a:pt x="1506544" y="5382684"/>
                </a:cubicBezTo>
                <a:cubicBezTo>
                  <a:pt x="1047971" y="5306195"/>
                  <a:pt x="612653" y="5173884"/>
                  <a:pt x="206387" y="4993865"/>
                </a:cubicBezTo>
                <a:lnTo>
                  <a:pt x="0" y="4894638"/>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BE01A9D8-736C-4B1A-A5E2-431E0653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06445" cy="5186934"/>
          </a:xfrm>
          <a:custGeom>
            <a:avLst/>
            <a:gdLst>
              <a:gd name="connsiteX0" fmla="*/ 7504456 w 7506445"/>
              <a:gd name="connsiteY0" fmla="*/ 0 h 5186934"/>
              <a:gd name="connsiteX1" fmla="*/ 7506445 w 7506445"/>
              <a:gd name="connsiteY1" fmla="*/ 163198 h 5186934"/>
              <a:gd name="connsiteX2" fmla="*/ 7437034 w 7506445"/>
              <a:gd name="connsiteY2" fmla="*/ 895903 h 5186934"/>
              <a:gd name="connsiteX3" fmla="*/ 1527082 w 7506445"/>
              <a:gd name="connsiteY3" fmla="*/ 5116156 h 5186934"/>
              <a:gd name="connsiteX4" fmla="*/ 172498 w 7506445"/>
              <a:gd name="connsiteY4" fmla="*/ 4692719 h 5186934"/>
              <a:gd name="connsiteX5" fmla="*/ 0 w 7506445"/>
              <a:gd name="connsiteY5" fmla="*/ 4603779 h 5186934"/>
              <a:gd name="connsiteX6" fmla="*/ 0 w 7506445"/>
              <a:gd name="connsiteY6" fmla="*/ 0 h 518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6445" h="5186934">
                <a:moveTo>
                  <a:pt x="7504456" y="0"/>
                </a:moveTo>
                <a:lnTo>
                  <a:pt x="7506445" y="163198"/>
                </a:lnTo>
                <a:cubicBezTo>
                  <a:pt x="7500853" y="405345"/>
                  <a:pt x="7478044" y="650039"/>
                  <a:pt x="7437034" y="895903"/>
                </a:cubicBezTo>
                <a:cubicBezTo>
                  <a:pt x="6970437" y="3693282"/>
                  <a:pt x="4324461" y="5582753"/>
                  <a:pt x="1527082" y="5116156"/>
                </a:cubicBezTo>
                <a:cubicBezTo>
                  <a:pt x="1046282" y="5035959"/>
                  <a:pt x="592303" y="4891382"/>
                  <a:pt x="172498" y="4692719"/>
                </a:cubicBezTo>
                <a:lnTo>
                  <a:pt x="0" y="46037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2B9275-767D-4A56-92B0-935FE9964799}"/>
              </a:ext>
            </a:extLst>
          </p:cNvPr>
          <p:cNvSpPr>
            <a:spLocks noGrp="1"/>
          </p:cNvSpPr>
          <p:nvPr>
            <p:ph type="ctrTitle"/>
          </p:nvPr>
        </p:nvSpPr>
        <p:spPr>
          <a:xfrm>
            <a:off x="804671" y="1312678"/>
            <a:ext cx="4692361" cy="2818071"/>
          </a:xfrm>
        </p:spPr>
        <p:txBody>
          <a:bodyPr anchor="t">
            <a:normAutofit/>
          </a:bodyPr>
          <a:lstStyle/>
          <a:p>
            <a:pPr algn="l"/>
            <a:r>
              <a:rPr lang="en-US" sz="4700" b="1">
                <a:solidFill>
                  <a:srgbClr val="FFFFFF"/>
                </a:solidFill>
              </a:rPr>
              <a:t>January: </a:t>
            </a:r>
            <a:br>
              <a:rPr lang="en-US" sz="4700" b="1">
                <a:solidFill>
                  <a:srgbClr val="FFFFFF"/>
                </a:solidFill>
              </a:rPr>
            </a:br>
            <a:r>
              <a:rPr lang="en-US" sz="4700" b="1">
                <a:solidFill>
                  <a:srgbClr val="FFFFFF"/>
                </a:solidFill>
              </a:rPr>
              <a:t>Mentoring Month</a:t>
            </a:r>
            <a:br>
              <a:rPr lang="en-US" sz="4700">
                <a:solidFill>
                  <a:srgbClr val="FFFFFF"/>
                </a:solidFill>
              </a:rPr>
            </a:br>
            <a:r>
              <a:rPr lang="en-US" sz="4700">
                <a:solidFill>
                  <a:srgbClr val="FFFFFF"/>
                </a:solidFill>
              </a:rPr>
              <a:t> </a:t>
            </a:r>
          </a:p>
        </p:txBody>
      </p:sp>
      <p:sp>
        <p:nvSpPr>
          <p:cNvPr id="28" name="Freeform: Shape 27">
            <a:extLst>
              <a:ext uri="{FF2B5EF4-FFF2-40B4-BE49-F238E27FC236}">
                <a16:creationId xmlns:a16="http://schemas.microsoft.com/office/drawing/2014/main" id="{2DC9378A-4483-412D-8643-4DFCD261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0207" y="0"/>
            <a:ext cx="2591793" cy="2169042"/>
          </a:xfrm>
          <a:custGeom>
            <a:avLst/>
            <a:gdLst>
              <a:gd name="connsiteX0" fmla="*/ 2573322 w 2591793"/>
              <a:gd name="connsiteY0" fmla="*/ 2169042 h 2169042"/>
              <a:gd name="connsiteX1" fmla="*/ 0 w 2591793"/>
              <a:gd name="connsiteY1" fmla="*/ 2169042 h 2169042"/>
              <a:gd name="connsiteX2" fmla="*/ 0 w 2591793"/>
              <a:gd name="connsiteY2" fmla="*/ 96611 h 2169042"/>
              <a:gd name="connsiteX3" fmla="*/ 157504 w 2591793"/>
              <a:gd name="connsiteY3" fmla="*/ 50851 h 2169042"/>
              <a:gd name="connsiteX4" fmla="*/ 605976 w 2591793"/>
              <a:gd name="connsiteY4" fmla="*/ 0 h 2169042"/>
              <a:gd name="connsiteX5" fmla="*/ 2591793 w 2591793"/>
              <a:gd name="connsiteY5" fmla="*/ 1985817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3" h="2169042">
                <a:moveTo>
                  <a:pt x="2573322" y="2169042"/>
                </a:moveTo>
                <a:lnTo>
                  <a:pt x="0" y="2169042"/>
                </a:lnTo>
                <a:lnTo>
                  <a:pt x="0" y="96611"/>
                </a:lnTo>
                <a:lnTo>
                  <a:pt x="157504" y="50851"/>
                </a:lnTo>
                <a:cubicBezTo>
                  <a:pt x="301625" y="17582"/>
                  <a:pt x="451747" y="0"/>
                  <a:pt x="605976" y="0"/>
                </a:cubicBezTo>
                <a:cubicBezTo>
                  <a:pt x="1702712" y="0"/>
                  <a:pt x="2591793" y="889081"/>
                  <a:pt x="2591793" y="1985817"/>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151DA5D-1EBF-4A33-89F4-91EFC6B4D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772504" y="0"/>
            <a:ext cx="2419497" cy="1978028"/>
          </a:xfrm>
          <a:custGeom>
            <a:avLst/>
            <a:gdLst>
              <a:gd name="connsiteX0" fmla="*/ 2402880 w 2419497"/>
              <a:gd name="connsiteY0" fmla="*/ 1978028 h 1978028"/>
              <a:gd name="connsiteX1" fmla="*/ 0 w 2419497"/>
              <a:gd name="connsiteY1" fmla="*/ 1978028 h 1978028"/>
              <a:gd name="connsiteX2" fmla="*/ 0 w 2419497"/>
              <a:gd name="connsiteY2" fmla="*/ 104919 h 1978028"/>
              <a:gd name="connsiteX3" fmla="*/ 19503 w 2419497"/>
              <a:gd name="connsiteY3" fmla="*/ 97058 h 1978028"/>
              <a:gd name="connsiteX4" fmla="*/ 606307 w 2419497"/>
              <a:gd name="connsiteY4" fmla="*/ 0 h 1978028"/>
              <a:gd name="connsiteX5" fmla="*/ 2419497 w 2419497"/>
              <a:gd name="connsiteY5" fmla="*/ 1813190 h 197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497" h="1978028">
                <a:moveTo>
                  <a:pt x="2402880" y="1978028"/>
                </a:moveTo>
                <a:lnTo>
                  <a:pt x="0" y="1978028"/>
                </a:lnTo>
                <a:lnTo>
                  <a:pt x="0" y="104919"/>
                </a:lnTo>
                <a:lnTo>
                  <a:pt x="19503" y="97058"/>
                </a:lnTo>
                <a:cubicBezTo>
                  <a:pt x="203553" y="34141"/>
                  <a:pt x="400943" y="0"/>
                  <a:pt x="606307" y="0"/>
                </a:cubicBezTo>
                <a:cubicBezTo>
                  <a:pt x="1607705" y="0"/>
                  <a:pt x="2419497" y="811792"/>
                  <a:pt x="2419497" y="181319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169697" y="3795823"/>
            <a:ext cx="4022303" cy="3062176"/>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373140" y="4007481"/>
            <a:ext cx="3818860" cy="2850518"/>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Video 3">
            <a:hlinkClick r:id="" action="ppaction://media"/>
            <a:extLst>
              <a:ext uri="{FF2B5EF4-FFF2-40B4-BE49-F238E27FC236}">
                <a16:creationId xmlns:a16="http://schemas.microsoft.com/office/drawing/2014/main" id="{DC46F628-0C66-4667-B284-1463C9B1D2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V="1">
            <a:off x="11602995" y="6857999"/>
            <a:ext cx="589004" cy="441753"/>
          </a:xfrm>
          <a:prstGeom prst="rect">
            <a:avLst/>
          </a:prstGeom>
        </p:spPr>
      </p:pic>
    </p:spTree>
    <p:extLst>
      <p:ext uri="{BB962C8B-B14F-4D97-AF65-F5344CB8AC3E}">
        <p14:creationId xmlns:p14="http://schemas.microsoft.com/office/powerpoint/2010/main" val="2277736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5970"/>
    </mc:Choice>
    <mc:Fallback>
      <p:transition spd="slow" advTm="4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D70F-5CCA-4F4A-B044-575D0A2DBFE3}"/>
              </a:ext>
            </a:extLst>
          </p:cNvPr>
          <p:cNvSpPr>
            <a:spLocks noGrp="1"/>
          </p:cNvSpPr>
          <p:nvPr>
            <p:ph type="title"/>
          </p:nvPr>
        </p:nvSpPr>
        <p:spPr>
          <a:xfrm>
            <a:off x="838200" y="365126"/>
            <a:ext cx="10515600" cy="826366"/>
          </a:xfrm>
        </p:spPr>
        <p:txBody>
          <a:bodyPr>
            <a:normAutofit fontScale="90000"/>
          </a:bodyPr>
          <a:lstStyle/>
          <a:p>
            <a:r>
              <a:rPr lang="en-US" sz="4000" b="1" dirty="0"/>
              <a:t>Sample of National Mentoring Resource Center’s career exploration mentoring program resources:</a:t>
            </a:r>
          </a:p>
        </p:txBody>
      </p:sp>
      <p:sp>
        <p:nvSpPr>
          <p:cNvPr id="3" name="Content Placeholder 2">
            <a:extLst>
              <a:ext uri="{FF2B5EF4-FFF2-40B4-BE49-F238E27FC236}">
                <a16:creationId xmlns:a16="http://schemas.microsoft.com/office/drawing/2014/main" id="{8B18D37B-2B30-48F3-B557-C09FD8B2869A}"/>
              </a:ext>
            </a:extLst>
          </p:cNvPr>
          <p:cNvSpPr>
            <a:spLocks noGrp="1"/>
          </p:cNvSpPr>
          <p:nvPr>
            <p:ph idx="1"/>
          </p:nvPr>
        </p:nvSpPr>
        <p:spPr>
          <a:xfrm>
            <a:off x="838200" y="1715220"/>
            <a:ext cx="10515600" cy="4777654"/>
          </a:xfrm>
        </p:spPr>
        <p:txBody>
          <a:bodyPr>
            <a:normAutofit fontScale="92500" lnSpcReduction="20000"/>
          </a:bodyPr>
          <a:lstStyle/>
          <a:p>
            <a:r>
              <a:rPr lang="en-US" b="1" dirty="0"/>
              <a:t>College and Career Success Mentoring </a:t>
            </a:r>
            <a:r>
              <a:rPr lang="en-US" b="1" dirty="0">
                <a:hlinkClick r:id="rId5"/>
              </a:rPr>
              <a:t>Toolkit </a:t>
            </a:r>
            <a:r>
              <a:rPr lang="en-US" dirty="0"/>
              <a:t>- provides guidance on the development of mentoring programs that promote college and career success or youth. It reviews key elements of program design, recruiting and supporting mentors and mentees, and provides examples of relevant programming and data tools.</a:t>
            </a:r>
          </a:p>
          <a:p>
            <a:r>
              <a:rPr lang="en-US" b="1" dirty="0"/>
              <a:t>Discovering the Possibilities: </a:t>
            </a:r>
            <a:r>
              <a:rPr lang="en-US" b="1" dirty="0">
                <a:hlinkClick r:id="rId6"/>
              </a:rPr>
              <a:t>“</a:t>
            </a:r>
            <a:r>
              <a:rPr lang="en-US" b="1" dirty="0" err="1">
                <a:hlinkClick r:id="rId6"/>
              </a:rPr>
              <a:t>C”ing</a:t>
            </a:r>
            <a:r>
              <a:rPr lang="en-US" b="1" dirty="0">
                <a:hlinkClick r:id="rId6"/>
              </a:rPr>
              <a:t> Your Future </a:t>
            </a:r>
            <a:r>
              <a:rPr lang="en-US" dirty="0"/>
              <a:t>– a 12-module curriculum and activity guide is designed to assist mentors in working with middle school youth to explore postsecondary education and possible careers.</a:t>
            </a:r>
          </a:p>
          <a:p>
            <a:r>
              <a:rPr lang="en-US" b="1" dirty="0">
                <a:hlinkClick r:id="rId7"/>
              </a:rPr>
              <a:t>STEM Mentoring Supplement </a:t>
            </a:r>
            <a:r>
              <a:rPr lang="en-US" b="1" dirty="0"/>
              <a:t>to the Elements of Effective Practice for Mentoring </a:t>
            </a:r>
            <a:r>
              <a:rPr lang="en-US" dirty="0"/>
              <a:t>- This resource outlines recommendations and research-informed practices for STEM mentoring programs.</a:t>
            </a:r>
          </a:p>
          <a:p>
            <a:r>
              <a:rPr lang="en-US" b="1" dirty="0">
                <a:hlinkClick r:id="rId8"/>
              </a:rPr>
              <a:t>Workplace Mentoring Supplement </a:t>
            </a:r>
            <a:r>
              <a:rPr lang="en-US" b="1" dirty="0"/>
              <a:t>to the Elements of Effective Practice for Mentoring </a:t>
            </a:r>
            <a:r>
              <a:rPr lang="en-US" dirty="0"/>
              <a:t>- This resource outlines recommendations and research-informed practices for workplace mentoring programs.</a:t>
            </a:r>
          </a:p>
          <a:p>
            <a:endParaRPr lang="en-US" dirty="0"/>
          </a:p>
          <a:p>
            <a:endParaRPr lang="en-US" dirty="0"/>
          </a:p>
          <a:p>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30429A41-CB46-4B8B-B0C1-05D929F6C4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3995748"/>
      </p:ext>
    </p:extLst>
  </p:cSld>
  <p:clrMapOvr>
    <a:masterClrMapping/>
  </p:clrMapOvr>
  <mc:AlternateContent xmlns:mc="http://schemas.openxmlformats.org/markup-compatibility/2006">
    <mc:Choice xmlns:p14="http://schemas.microsoft.com/office/powerpoint/2010/main" Requires="p14">
      <p:transition spd="slow" p14:dur="2000" advTm="11800"/>
    </mc:Choice>
    <mc:Fallback>
      <p:transition spd="slow" advTm="1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67148"/>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45F8E3-8786-46C0-B737-B80781C7AF21}"/>
              </a:ext>
            </a:extLst>
          </p:cNvPr>
          <p:cNvPicPr/>
          <p:nvPr/>
        </p:nvPicPr>
        <p:blipFill rotWithShape="1">
          <a:blip r:embed="rId5" cstate="hqprint">
            <a:extLst>
              <a:ext uri="{28A0092B-C50C-407E-A947-70E740481C1C}">
                <a14:useLocalDpi xmlns:a14="http://schemas.microsoft.com/office/drawing/2010/main"/>
              </a:ext>
            </a:extLst>
          </a:blip>
          <a:srcRect t="13607" r="-1" b="-1"/>
          <a:stretch/>
        </p:blipFill>
        <p:spPr bwMode="auto">
          <a:xfrm>
            <a:off x="603504" y="-1"/>
            <a:ext cx="11588496" cy="6858000"/>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7B18137-DD55-4E35-BADE-77925A91F084}"/>
              </a:ext>
            </a:extLst>
          </p:cNvPr>
          <p:cNvSpPr txBox="1"/>
          <p:nvPr/>
        </p:nvSpPr>
        <p:spPr>
          <a:xfrm>
            <a:off x="4880343" y="414670"/>
            <a:ext cx="7024577" cy="338554"/>
          </a:xfrm>
          <a:prstGeom prst="rect">
            <a:avLst/>
          </a:prstGeom>
          <a:solidFill>
            <a:schemeClr val="accent1"/>
          </a:solidFill>
        </p:spPr>
        <p:txBody>
          <a:bodyPr wrap="square" rtlCol="0">
            <a:spAutoFit/>
          </a:bodyPr>
          <a:lstStyle/>
          <a:p>
            <a:r>
              <a:rPr lang="en-US" sz="1600" b="1" dirty="0">
                <a:solidFill>
                  <a:schemeClr val="bg1"/>
                </a:solidFill>
              </a:rPr>
              <a:t>https://nationalmentoringresourcecenter.org/research-tools/evidence-reviews/</a:t>
            </a:r>
          </a:p>
        </p:txBody>
      </p:sp>
      <p:pic>
        <p:nvPicPr>
          <p:cNvPr id="4" name="Audio 3">
            <a:hlinkClick r:id="" action="ppaction://media"/>
            <a:extLst>
              <a:ext uri="{FF2B5EF4-FFF2-40B4-BE49-F238E27FC236}">
                <a16:creationId xmlns:a16="http://schemas.microsoft.com/office/drawing/2014/main" id="{9B96C40B-A301-47DE-AD8A-9BAAAFC9EF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7247514"/>
      </p:ext>
    </p:extLst>
  </p:cSld>
  <p:clrMapOvr>
    <a:masterClrMapping/>
  </p:clrMapOvr>
  <mc:AlternateContent xmlns:mc="http://schemas.openxmlformats.org/markup-compatibility/2006">
    <mc:Choice xmlns:p14="http://schemas.microsoft.com/office/powerpoint/2010/main" Requires="p14">
      <p:transition spd="slow" p14:dur="2000" advTm="36450"/>
    </mc:Choice>
    <mc:Fallback>
      <p:transition spd="slow" advTm="3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8788D3-250F-4772-AAD1-45CA9EE88F18}"/>
              </a:ext>
            </a:extLst>
          </p:cNvPr>
          <p:cNvPicPr/>
          <p:nvPr/>
        </p:nvPicPr>
        <p:blipFill rotWithShape="1">
          <a:blip r:embed="rId4" cstate="hqprint">
            <a:extLst>
              <a:ext uri="{28A0092B-C50C-407E-A947-70E740481C1C}">
                <a14:useLocalDpi xmlns:a14="http://schemas.microsoft.com/office/drawing/2010/main"/>
              </a:ext>
            </a:extLst>
          </a:blip>
          <a:stretch/>
        </p:blipFill>
        <p:spPr bwMode="auto">
          <a:xfrm>
            <a:off x="6095999" y="1320066"/>
            <a:ext cx="4814653" cy="4525775"/>
          </a:xfrm>
          <a:prstGeom prst="rect">
            <a:avLst/>
          </a:prstGeom>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937D92B1-0F22-444F-9AA1-4BC2F4EE9D87}"/>
              </a:ext>
            </a:extLst>
          </p:cNvPr>
          <p:cNvPicPr/>
          <p:nvPr/>
        </p:nvPicPr>
        <p:blipFill rotWithShape="1">
          <a:blip r:embed="rId5" cstate="hqprint">
            <a:extLst>
              <a:ext uri="{28A0092B-C50C-407E-A947-70E740481C1C}">
                <a14:useLocalDpi xmlns:a14="http://schemas.microsoft.com/office/drawing/2010/main"/>
              </a:ext>
            </a:extLst>
          </a:blip>
          <a:srcRect l="26924" t="13486" r="27564" b="10161"/>
          <a:stretch/>
        </p:blipFill>
        <p:spPr bwMode="auto">
          <a:xfrm>
            <a:off x="1042838" y="1320066"/>
            <a:ext cx="4814655" cy="4543471"/>
          </a:xfrm>
          <a:prstGeom prst="rect">
            <a:avLst/>
          </a:prstGeom>
          <a:extLst>
            <a:ext uri="{53640926-AAD7-44D8-BBD7-CCE9431645EC}">
              <a14:shadowObscured xmlns:a14="http://schemas.microsoft.com/office/drawing/2010/main"/>
            </a:ext>
          </a:extLst>
        </p:spPr>
      </p:pic>
      <p:pic>
        <p:nvPicPr>
          <p:cNvPr id="6" name="Audio 5">
            <a:hlinkClick r:id="" action="ppaction://media"/>
            <a:extLst>
              <a:ext uri="{FF2B5EF4-FFF2-40B4-BE49-F238E27FC236}">
                <a16:creationId xmlns:a16="http://schemas.microsoft.com/office/drawing/2014/main" id="{579B7B6B-E858-415D-9700-AC95E5668E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0300123"/>
      </p:ext>
    </p:extLst>
  </p:cSld>
  <p:clrMapOvr>
    <a:masterClrMapping/>
  </p:clrMapOvr>
  <mc:AlternateContent xmlns:mc="http://schemas.openxmlformats.org/markup-compatibility/2006">
    <mc:Choice xmlns:p14="http://schemas.microsoft.com/office/powerpoint/2010/main" Requires="p14">
      <p:transition spd="slow" p14:dur="2000" advTm="22663"/>
    </mc:Choice>
    <mc:Fallback>
      <p:transition spd="slow" advTm="2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sights from research in other disciplines can support teachers’ professional development.">
            <a:extLst>
              <a:ext uri="{FF2B5EF4-FFF2-40B4-BE49-F238E27FC236}">
                <a16:creationId xmlns:a16="http://schemas.microsoft.com/office/drawing/2014/main" id="{EB82D56A-20DE-4F68-B092-6C079DE8CC8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5617" b="98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EFB49-084D-426A-B87F-5F0F4D705DC8}"/>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br>
              <a:rPr lang="en-US" sz="2000" b="1" i="0" dirty="0">
                <a:solidFill>
                  <a:schemeClr val="accent5">
                    <a:lumMod val="75000"/>
                  </a:schemeClr>
                </a:solidFill>
                <a:effectLst/>
              </a:rPr>
            </a:br>
            <a:r>
              <a:rPr lang="en-US" sz="2000" b="1" i="0" dirty="0">
                <a:solidFill>
                  <a:schemeClr val="accent5">
                    <a:lumMod val="75000"/>
                  </a:schemeClr>
                </a:solidFill>
                <a:effectLst/>
              </a:rPr>
              <a:t>How can insights from research in other disciplines support mentoring youth in cybersecurity career programs?</a:t>
            </a:r>
            <a:br>
              <a:rPr lang="en-US" sz="2000" b="1" i="0" dirty="0">
                <a:solidFill>
                  <a:schemeClr val="accent5">
                    <a:lumMod val="75000"/>
                  </a:schemeClr>
                </a:solidFill>
                <a:effectLst/>
              </a:rPr>
            </a:br>
            <a:endParaRPr lang="en-US" sz="2000" b="1" dirty="0">
              <a:solidFill>
                <a:schemeClr val="accent5">
                  <a:lumMod val="75000"/>
                </a:schemeClr>
              </a:solidFill>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C70F854-16F3-4CBB-BB5E-7C3C377B6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3281696"/>
      </p:ext>
    </p:extLst>
  </p:cSld>
  <p:clrMapOvr>
    <a:masterClrMapping/>
  </p:clrMapOvr>
  <mc:AlternateContent xmlns:mc="http://schemas.openxmlformats.org/markup-compatibility/2006">
    <mc:Choice xmlns:p14="http://schemas.microsoft.com/office/powerpoint/2010/main" Requires="p14">
      <p:transition spd="slow" p14:dur="2000" advTm="7721"/>
    </mc:Choice>
    <mc:Fallback>
      <p:transition spd="slow" advTm="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FD72DAC-6C03-413E-9882-F44F3BD5998F}"/>
              </a:ext>
            </a:extLst>
          </p:cNvPr>
          <p:cNvPicPr/>
          <p:nvPr/>
        </p:nvPicPr>
        <p:blipFill rotWithShape="1">
          <a:blip r:embed="rId5" cstate="hqprint">
            <a:extLst>
              <a:ext uri="{28A0092B-C50C-407E-A947-70E740481C1C}">
                <a14:useLocalDpi xmlns:a14="http://schemas.microsoft.com/office/drawing/2010/main"/>
              </a:ext>
            </a:extLst>
          </a:blip>
          <a:srcRect l="20727" t="18044" r="25854" b="6742"/>
          <a:stretch/>
        </p:blipFill>
        <p:spPr bwMode="auto">
          <a:xfrm>
            <a:off x="653015" y="643466"/>
            <a:ext cx="7028828" cy="5566833"/>
          </a:xfrm>
          <a:prstGeom prst="rect">
            <a:avLst/>
          </a:prstGeom>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9541B50A-7214-48C6-9E72-E1F22A10CF51}"/>
              </a:ext>
            </a:extLst>
          </p:cNvPr>
          <p:cNvSpPr txBox="1"/>
          <p:nvPr/>
        </p:nvSpPr>
        <p:spPr>
          <a:xfrm>
            <a:off x="8167027" y="6257329"/>
            <a:ext cx="3857142" cy="338554"/>
          </a:xfrm>
          <a:prstGeom prst="rect">
            <a:avLst/>
          </a:prstGeom>
          <a:noFill/>
        </p:spPr>
        <p:txBody>
          <a:bodyPr wrap="square" rtlCol="0">
            <a:spAutoFit/>
          </a:bodyPr>
          <a:lstStyle/>
          <a:p>
            <a:r>
              <a:rPr lang="en-US" sz="1600" b="1" dirty="0">
                <a:solidFill>
                  <a:schemeClr val="bg1"/>
                </a:solidFill>
              </a:rPr>
              <a:t>www.nationalmentoringresourcecenter.org</a:t>
            </a:r>
          </a:p>
        </p:txBody>
      </p:sp>
      <p:pic>
        <p:nvPicPr>
          <p:cNvPr id="8" name="Audio 7">
            <a:hlinkClick r:id="" action="ppaction://media"/>
            <a:extLst>
              <a:ext uri="{FF2B5EF4-FFF2-40B4-BE49-F238E27FC236}">
                <a16:creationId xmlns:a16="http://schemas.microsoft.com/office/drawing/2014/main" id="{A060930F-5DA3-4F63-B15E-70F7E0A4D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45804760"/>
      </p:ext>
    </p:extLst>
  </p:cSld>
  <p:clrMapOvr>
    <a:masterClrMapping/>
  </p:clrMapOvr>
  <mc:AlternateContent xmlns:mc="http://schemas.openxmlformats.org/markup-compatibility/2006">
    <mc:Choice xmlns:p14="http://schemas.microsoft.com/office/powerpoint/2010/main" Requires="p14">
      <p:transition spd="slow" p14:dur="2000" advTm="15133"/>
    </mc:Choice>
    <mc:Fallback>
      <p:transition spd="slow" advTm="1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0F3A162-6438-4F2D-BD11-2F5C58D7E386}"/>
              </a:ext>
            </a:extLst>
          </p:cNvPr>
          <p:cNvGraphicFramePr>
            <a:graphicFrameLocks noGrp="1"/>
          </p:cNvGraphicFramePr>
          <p:nvPr>
            <p:ph idx="1"/>
            <p:extLst>
              <p:ext uri="{D42A27DB-BD31-4B8C-83A1-F6EECF244321}">
                <p14:modId xmlns:p14="http://schemas.microsoft.com/office/powerpoint/2010/main" val="7120797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Video 1">
            <a:hlinkClick r:id="" action="ppaction://media"/>
            <a:extLst>
              <a:ext uri="{FF2B5EF4-FFF2-40B4-BE49-F238E27FC236}">
                <a16:creationId xmlns:a16="http://schemas.microsoft.com/office/drawing/2014/main" id="{6783483C-E006-4DCC-BCAC-7F7D4700C2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flipV="1">
            <a:off x="11430000" y="6857999"/>
            <a:ext cx="761999" cy="571499"/>
          </a:xfrm>
          <a:prstGeom prst="rect">
            <a:avLst/>
          </a:prstGeom>
        </p:spPr>
      </p:pic>
    </p:spTree>
    <p:extLst>
      <p:ext uri="{BB962C8B-B14F-4D97-AF65-F5344CB8AC3E}">
        <p14:creationId xmlns:p14="http://schemas.microsoft.com/office/powerpoint/2010/main" val="4245856012"/>
      </p:ext>
    </p:extLst>
  </p:cSld>
  <p:clrMapOvr>
    <a:masterClrMapping/>
  </p:clrMapOvr>
  <mc:AlternateContent xmlns:mc="http://schemas.openxmlformats.org/markup-compatibility/2006">
    <mc:Choice xmlns:p14="http://schemas.microsoft.com/office/powerpoint/2010/main" Requires="p14">
      <p:transition spd="slow" p14:dur="2000" advTm="54817"/>
    </mc:Choice>
    <mc:Fallback>
      <p:transition spd="slow" advTm="5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E49D9B-411A-45C8-82DD-9DDA1A7E955C}"/>
              </a:ext>
            </a:extLst>
          </p:cNvPr>
          <p:cNvSpPr>
            <a:spLocks noGrp="1"/>
          </p:cNvSpPr>
          <p:nvPr>
            <p:ph type="title"/>
          </p:nvPr>
        </p:nvSpPr>
        <p:spPr>
          <a:xfrm>
            <a:off x="838200" y="365125"/>
            <a:ext cx="10515600" cy="1325563"/>
          </a:xfrm>
        </p:spPr>
        <p:txBody>
          <a:bodyPr>
            <a:normAutofit/>
          </a:bodyPr>
          <a:lstStyle/>
          <a:p>
            <a:pPr algn="ctr"/>
            <a:r>
              <a:rPr lang="en-US" b="1" dirty="0"/>
              <a:t>Some Key Findings</a:t>
            </a:r>
          </a:p>
        </p:txBody>
      </p:sp>
      <p:graphicFrame>
        <p:nvGraphicFramePr>
          <p:cNvPr id="17" name="Content Placeholder 2">
            <a:extLst>
              <a:ext uri="{FF2B5EF4-FFF2-40B4-BE49-F238E27FC236}">
                <a16:creationId xmlns:a16="http://schemas.microsoft.com/office/drawing/2014/main" id="{26501913-8163-44DA-8573-707741058B79}"/>
              </a:ext>
            </a:extLst>
          </p:cNvPr>
          <p:cNvGraphicFramePr>
            <a:graphicFrameLocks noGrp="1"/>
          </p:cNvGraphicFramePr>
          <p:nvPr>
            <p:ph idx="1"/>
            <p:extLst>
              <p:ext uri="{D42A27DB-BD31-4B8C-83A1-F6EECF244321}">
                <p14:modId xmlns:p14="http://schemas.microsoft.com/office/powerpoint/2010/main" val="22223827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A0BA4FE-9EF4-4970-B97E-A1A5CBD009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8464767"/>
      </p:ext>
    </p:extLst>
  </p:cSld>
  <p:clrMapOvr>
    <a:masterClrMapping/>
  </p:clrMapOvr>
  <mc:AlternateContent xmlns:mc="http://schemas.openxmlformats.org/markup-compatibility/2006">
    <mc:Choice xmlns:p14="http://schemas.microsoft.com/office/powerpoint/2010/main" Requires="p14">
      <p:transition spd="slow" p14:dur="2000" advTm="94037"/>
    </mc:Choice>
    <mc:Fallback>
      <p:transition spd="slow" advTm="9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Arc 6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ext, logo, company name&#10;&#10;Description automatically generated">
            <a:extLst>
              <a:ext uri="{FF2B5EF4-FFF2-40B4-BE49-F238E27FC236}">
                <a16:creationId xmlns:a16="http://schemas.microsoft.com/office/drawing/2014/main" id="{6751D94F-2A71-4472-BE34-10D04E179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82" y="1469006"/>
            <a:ext cx="4777381" cy="37502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8F30C281-B397-4710-89D2-F23EE42D84C7}"/>
              </a:ext>
            </a:extLst>
          </p:cNvPr>
          <p:cNvSpPr>
            <a:spLocks noGrp="1"/>
          </p:cNvSpPr>
          <p:nvPr>
            <p:ph idx="1"/>
          </p:nvPr>
        </p:nvSpPr>
        <p:spPr>
          <a:xfrm>
            <a:off x="5894962" y="1984443"/>
            <a:ext cx="5199758" cy="4192520"/>
          </a:xfrm>
        </p:spPr>
        <p:txBody>
          <a:bodyPr>
            <a:normAutofit/>
          </a:bodyPr>
          <a:lstStyle/>
          <a:p>
            <a:pPr marL="0" indent="0">
              <a:buNone/>
            </a:pPr>
            <a:r>
              <a:rPr lang="en-US" b="1" dirty="0">
                <a:latin typeface="Calibri" panose="020F0502020204030204" pitchFamily="34" charset="0"/>
                <a:ea typeface="Calibri" panose="020F0502020204030204" pitchFamily="34" charset="0"/>
              </a:rPr>
              <a:t>A</a:t>
            </a:r>
            <a:r>
              <a:rPr lang="en-US" b="1" dirty="0">
                <a:effectLst/>
                <a:latin typeface="Calibri" panose="020F0502020204030204" pitchFamily="34" charset="0"/>
                <a:ea typeface="Calibri" panose="020F0502020204030204" pitchFamily="34" charset="0"/>
              </a:rPr>
              <a:t>ll mentoring programs—whether career-oriented or not—should be aligned with both the developmental and career stages of the mentees they serve. </a:t>
            </a:r>
          </a:p>
          <a:p>
            <a:endParaRPr lang="en-US" dirty="0"/>
          </a:p>
        </p:txBody>
      </p:sp>
      <p:pic>
        <p:nvPicPr>
          <p:cNvPr id="2" name="Audio 1">
            <a:hlinkClick r:id="" action="ppaction://media"/>
            <a:extLst>
              <a:ext uri="{FF2B5EF4-FFF2-40B4-BE49-F238E27FC236}">
                <a16:creationId xmlns:a16="http://schemas.microsoft.com/office/drawing/2014/main" id="{8419DE3F-882B-446E-B744-4A1935E6FC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1703197"/>
      </p:ext>
    </p:extLst>
  </p:cSld>
  <p:clrMapOvr>
    <a:masterClrMapping/>
  </p:clrMapOvr>
  <mc:AlternateContent xmlns:mc="http://schemas.openxmlformats.org/markup-compatibility/2006">
    <mc:Choice xmlns:p14="http://schemas.microsoft.com/office/powerpoint/2010/main" Requires="p14">
      <p:transition spd="slow" p14:dur="2000" advTm="19915"/>
    </mc:Choice>
    <mc:Fallback>
      <p:transition spd="slow" advTm="1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98CE44-68AF-4C16-B88C-761CBB1151A4}"/>
              </a:ext>
            </a:extLst>
          </p:cNvPr>
          <p:cNvSpPr>
            <a:spLocks noGrp="1"/>
          </p:cNvSpPr>
          <p:nvPr>
            <p:ph type="title"/>
          </p:nvPr>
        </p:nvSpPr>
        <p:spPr>
          <a:xfrm>
            <a:off x="524256" y="583616"/>
            <a:ext cx="3722141" cy="5520579"/>
          </a:xfrm>
        </p:spPr>
        <p:txBody>
          <a:bodyPr>
            <a:normAutofit/>
          </a:bodyPr>
          <a:lstStyle/>
          <a:p>
            <a:br>
              <a:rPr lang="en-US" sz="2400" dirty="0">
                <a:solidFill>
                  <a:srgbClr val="FFFFFF"/>
                </a:solidFill>
              </a:rPr>
            </a:br>
            <a:r>
              <a:rPr lang="en-US" sz="3200" b="1" dirty="0">
                <a:solidFill>
                  <a:srgbClr val="FFFFFF"/>
                </a:solidFill>
              </a:rPr>
              <a:t>Progression of </a:t>
            </a:r>
            <a:br>
              <a:rPr lang="en-US" sz="3200" b="1" dirty="0">
                <a:solidFill>
                  <a:srgbClr val="FFFFFF"/>
                </a:solidFill>
              </a:rPr>
            </a:br>
            <a:r>
              <a:rPr lang="en-US" sz="3200" b="1" dirty="0">
                <a:solidFill>
                  <a:srgbClr val="FFFFFF"/>
                </a:solidFill>
              </a:rPr>
              <a:t>age-related developmental changes that influence children’s career development</a:t>
            </a:r>
            <a:br>
              <a:rPr lang="en-US" sz="3600" b="1" dirty="0">
                <a:solidFill>
                  <a:srgbClr val="FFFFFF"/>
                </a:solidFill>
              </a:rPr>
            </a:br>
            <a:br>
              <a:rPr lang="en-US" sz="2400" dirty="0">
                <a:solidFill>
                  <a:srgbClr val="FFFFFF"/>
                </a:solidFill>
              </a:rPr>
            </a:br>
            <a:endParaRPr lang="en-US" sz="2400" dirty="0">
              <a:solidFill>
                <a:srgbClr val="FFFFFF"/>
              </a:solidFill>
            </a:endParaRP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894D5C-A5C2-4ED6-833E-1936C293B092}"/>
              </a:ext>
            </a:extLst>
          </p:cNvPr>
          <p:cNvSpPr>
            <a:spLocks noGrp="1"/>
          </p:cNvSpPr>
          <p:nvPr>
            <p:ph idx="1"/>
          </p:nvPr>
        </p:nvSpPr>
        <p:spPr>
          <a:xfrm>
            <a:off x="4934269" y="583616"/>
            <a:ext cx="6594189" cy="5520579"/>
          </a:xfrm>
        </p:spPr>
        <p:txBody>
          <a:bodyPr anchor="ctr">
            <a:normAutofit lnSpcReduction="10000"/>
          </a:bodyPr>
          <a:lstStyle/>
          <a:p>
            <a:endParaRPr lang="en-US" dirty="0">
              <a:solidFill>
                <a:srgbClr val="FFFFFF"/>
              </a:solidFill>
            </a:endParaRPr>
          </a:p>
          <a:p>
            <a:pPr lvl="1"/>
            <a:endParaRPr lang="en-US" dirty="0">
              <a:solidFill>
                <a:srgbClr val="FFFFFF"/>
              </a:solidFill>
            </a:endParaRPr>
          </a:p>
          <a:p>
            <a:pPr lvl="1"/>
            <a:r>
              <a:rPr lang="en-US" dirty="0">
                <a:solidFill>
                  <a:srgbClr val="FFFFFF"/>
                </a:solidFill>
              </a:rPr>
              <a:t>Younger participants: CIE programs should focus primarily on exposing them to different careers and piquing their interest</a:t>
            </a:r>
          </a:p>
          <a:p>
            <a:pPr lvl="1"/>
            <a:r>
              <a:rPr lang="en-US" dirty="0">
                <a:solidFill>
                  <a:srgbClr val="FFFFFF"/>
                </a:solidFill>
              </a:rPr>
              <a:t>Middle youth: CIE programs should focus on solidifying career interests (narrow focus), building career-relevant skills needed for positive outcomes (social-emotional, academic, and cognitive skills), and supporting youth in overcoming barriers in pursuit of their desired career</a:t>
            </a:r>
          </a:p>
          <a:p>
            <a:pPr lvl="1"/>
            <a:r>
              <a:rPr lang="en-US" dirty="0">
                <a:solidFill>
                  <a:srgbClr val="FFFFFF"/>
                </a:solidFill>
              </a:rPr>
              <a:t>Mentoring programs for older youth are more likely to target students with pre-existing interests, with the goal of maintaining that interest and engagement over time</a:t>
            </a:r>
          </a:p>
          <a:p>
            <a:pPr lvl="1"/>
            <a:endParaRPr lang="en-US" dirty="0">
              <a:solidFill>
                <a:srgbClr val="FFFFFF"/>
              </a:solidFill>
            </a:endParaRPr>
          </a:p>
          <a:p>
            <a:endParaRPr lang="en-US" dirty="0">
              <a:solidFill>
                <a:srgbClr val="FFFFFF"/>
              </a:solidFill>
            </a:endParaRPr>
          </a:p>
        </p:txBody>
      </p:sp>
      <p:pic>
        <p:nvPicPr>
          <p:cNvPr id="5" name="Audio 4">
            <a:hlinkClick r:id="" action="ppaction://media"/>
            <a:extLst>
              <a:ext uri="{FF2B5EF4-FFF2-40B4-BE49-F238E27FC236}">
                <a16:creationId xmlns:a16="http://schemas.microsoft.com/office/drawing/2014/main" id="{A7F7E205-4DCE-450A-8D78-8B77F25791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0340199"/>
      </p:ext>
    </p:extLst>
  </p:cSld>
  <p:clrMapOvr>
    <a:masterClrMapping/>
  </p:clrMapOvr>
  <mc:AlternateContent xmlns:mc="http://schemas.openxmlformats.org/markup-compatibility/2006">
    <mc:Choice xmlns:p14="http://schemas.microsoft.com/office/powerpoint/2010/main" Requires="p14">
      <p:transition spd="slow" p14:dur="2000" advTm="59432"/>
    </mc:Choice>
    <mc:Fallback>
      <p:transition spd="slow" advTm="59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BAC67E-D111-4CC8-8DE1-79F2E12CE14F}"/>
              </a:ext>
            </a:extLst>
          </p:cNvPr>
          <p:cNvSpPr>
            <a:spLocks noGrp="1"/>
          </p:cNvSpPr>
          <p:nvPr>
            <p:ph type="title"/>
          </p:nvPr>
        </p:nvSpPr>
        <p:spPr>
          <a:xfrm>
            <a:off x="864524" y="348865"/>
            <a:ext cx="10532225" cy="1576446"/>
          </a:xfrm>
        </p:spPr>
        <p:txBody>
          <a:bodyPr anchor="ctr">
            <a:normAutofit/>
          </a:bodyPr>
          <a:lstStyle/>
          <a:p>
            <a:r>
              <a:rPr lang="en-US" sz="4000" b="1" dirty="0">
                <a:solidFill>
                  <a:srgbClr val="FFFFFF"/>
                </a:solidFill>
              </a:rPr>
              <a:t>Developmental Progression Among Young Persons</a:t>
            </a:r>
          </a:p>
        </p:txBody>
      </p:sp>
      <p:graphicFrame>
        <p:nvGraphicFramePr>
          <p:cNvPr id="5" name="Content Placeholder 2">
            <a:extLst>
              <a:ext uri="{FF2B5EF4-FFF2-40B4-BE49-F238E27FC236}">
                <a16:creationId xmlns:a16="http://schemas.microsoft.com/office/drawing/2014/main" id="{B5ACECDB-F37E-4850-A2E7-8609990863E3}"/>
              </a:ext>
            </a:extLst>
          </p:cNvPr>
          <p:cNvGraphicFramePr>
            <a:graphicFrameLocks noGrp="1"/>
          </p:cNvGraphicFramePr>
          <p:nvPr>
            <p:ph idx="1"/>
            <p:extLst>
              <p:ext uri="{D42A27DB-BD31-4B8C-83A1-F6EECF244321}">
                <p14:modId xmlns:p14="http://schemas.microsoft.com/office/powerpoint/2010/main" val="1777985060"/>
              </p:ext>
            </p:extLst>
          </p:nvPr>
        </p:nvGraphicFramePr>
        <p:xfrm>
          <a:off x="632085" y="2273574"/>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1909E780-4A47-45B6-91F2-DAC0C9F0D2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8770423"/>
      </p:ext>
    </p:extLst>
  </p:cSld>
  <p:clrMapOvr>
    <a:masterClrMapping/>
  </p:clrMapOvr>
  <mc:AlternateContent xmlns:mc="http://schemas.openxmlformats.org/markup-compatibility/2006">
    <mc:Choice xmlns:p14="http://schemas.microsoft.com/office/powerpoint/2010/main" Requires="p14">
      <p:transition spd="slow" p14:dur="2000" advTm="26301"/>
    </mc:Choice>
    <mc:Fallback>
      <p:transition spd="slow" advTm="2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BA6C0C-38CA-480C-B576-12E49C31FA06}"/>
              </a:ext>
            </a:extLst>
          </p:cNvPr>
          <p:cNvSpPr>
            <a:spLocks noGrp="1"/>
          </p:cNvSpPr>
          <p:nvPr>
            <p:ph type="title"/>
          </p:nvPr>
        </p:nvSpPr>
        <p:spPr>
          <a:xfrm>
            <a:off x="524256" y="583616"/>
            <a:ext cx="3722141" cy="5520579"/>
          </a:xfrm>
        </p:spPr>
        <p:txBody>
          <a:bodyPr>
            <a:normAutofit/>
          </a:bodyPr>
          <a:lstStyle/>
          <a:p>
            <a:endParaRPr lang="en-US" b="1" dirty="0">
              <a:solidFill>
                <a:srgbClr val="FFFFFF"/>
              </a:solidFill>
            </a:endParaRPr>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E78EA23-9489-4FCF-B66F-2DC05FC50163}"/>
              </a:ext>
            </a:extLst>
          </p:cNvPr>
          <p:cNvGraphicFramePr>
            <a:graphicFrameLocks noGrp="1"/>
          </p:cNvGraphicFramePr>
          <p:nvPr>
            <p:ph idx="1"/>
            <p:extLst>
              <p:ext uri="{D42A27DB-BD31-4B8C-83A1-F6EECF244321}">
                <p14:modId xmlns:p14="http://schemas.microsoft.com/office/powerpoint/2010/main" val="186511742"/>
              </p:ext>
            </p:extLst>
          </p:nvPr>
        </p:nvGraphicFramePr>
        <p:xfrm>
          <a:off x="4933950" y="584200"/>
          <a:ext cx="6594475" cy="55197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Old Key with solid fill">
            <a:extLst>
              <a:ext uri="{FF2B5EF4-FFF2-40B4-BE49-F238E27FC236}">
                <a16:creationId xmlns:a16="http://schemas.microsoft.com/office/drawing/2014/main" id="{BDA33EB9-8C62-432C-BFD6-6171FFC403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1226" y="2270050"/>
            <a:ext cx="2110563" cy="2110563"/>
          </a:xfrm>
          <a:prstGeom prst="rect">
            <a:avLst/>
          </a:prstGeom>
        </p:spPr>
      </p:pic>
      <p:pic>
        <p:nvPicPr>
          <p:cNvPr id="4" name="Audio 3">
            <a:hlinkClick r:id="" action="ppaction://media"/>
            <a:extLst>
              <a:ext uri="{FF2B5EF4-FFF2-40B4-BE49-F238E27FC236}">
                <a16:creationId xmlns:a16="http://schemas.microsoft.com/office/drawing/2014/main" id="{EF433E0F-9193-4554-AFA4-3FF502CC84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3081112"/>
      </p:ext>
    </p:extLst>
  </p:cSld>
  <p:clrMapOvr>
    <a:masterClrMapping/>
  </p:clrMapOvr>
  <mc:AlternateContent xmlns:mc="http://schemas.openxmlformats.org/markup-compatibility/2006">
    <mc:Choice xmlns:p14="http://schemas.microsoft.com/office/powerpoint/2010/main" Requires="p14">
      <p:transition spd="slow" p14:dur="2000" advTm="134934"/>
    </mc:Choice>
    <mc:Fallback>
      <p:transition spd="slow" advTm="13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64189B-1746-4997-BAB0-179F4FD3CACC}"/>
              </a:ext>
            </a:extLst>
          </p:cNvPr>
          <p:cNvSpPr>
            <a:spLocks noGrp="1"/>
          </p:cNvSpPr>
          <p:nvPr>
            <p:ph idx="1"/>
          </p:nvPr>
        </p:nvSpPr>
        <p:spPr>
          <a:xfrm>
            <a:off x="4379709" y="686862"/>
            <a:ext cx="7037591" cy="5475129"/>
          </a:xfrm>
        </p:spPr>
        <p:txBody>
          <a:bodyPr anchor="ctr">
            <a:normAutofit/>
          </a:bodyPr>
          <a:lstStyle/>
          <a:p>
            <a:r>
              <a:rPr lang="en-US" sz="1800" dirty="0"/>
              <a:t>Don’t assume that young people of a certain group need or want to go into particular fields. This review mentions an example from a study where youth of color were strongly encouraged to participate in a STEM mentoring program — unfortunately many of them didn’t care much for STEM subjects and were not interested in those careers from the outset. </a:t>
            </a:r>
          </a:p>
          <a:p>
            <a:r>
              <a:rPr lang="en-US" sz="1800" dirty="0"/>
              <a:t>While one could argue that finding out a career in a field is not right for you is a good outcome, it’s also possible that programs can wind up pushing youth into careers where they may be underrepresented (hoping to address those diversity gaps) rather than letting the young person genuinely explore and find careers that fit their values, interests, and talents. </a:t>
            </a:r>
          </a:p>
          <a:p>
            <a:r>
              <a:rPr lang="en-US" sz="1800" dirty="0"/>
              <a:t>A program making assumptions about careers youth “should” consider from an adult or industry perspective may miss the mark of a broader exploration experience that some young people may benefit from. There is a tension practitioners should consider between wanting to help youth explore careers they may never have considered but also trying to avoid pushing youth toward careers that genuinely aren’t a good fit for them.</a:t>
            </a:r>
          </a:p>
        </p:txBody>
      </p:sp>
      <p:pic>
        <p:nvPicPr>
          <p:cNvPr id="20" name="Graphic 19" descr="Old Key with solid fill">
            <a:extLst>
              <a:ext uri="{FF2B5EF4-FFF2-40B4-BE49-F238E27FC236}">
                <a16:creationId xmlns:a16="http://schemas.microsoft.com/office/drawing/2014/main" id="{5E507BCB-7D84-42A6-A940-FDEB3A5FBF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6312" y="1419445"/>
            <a:ext cx="2110563" cy="2110563"/>
          </a:xfrm>
          <a:prstGeom prst="rect">
            <a:avLst/>
          </a:prstGeom>
        </p:spPr>
      </p:pic>
      <p:pic>
        <p:nvPicPr>
          <p:cNvPr id="2" name="Audio 1">
            <a:hlinkClick r:id="" action="ppaction://media"/>
            <a:extLst>
              <a:ext uri="{FF2B5EF4-FFF2-40B4-BE49-F238E27FC236}">
                <a16:creationId xmlns:a16="http://schemas.microsoft.com/office/drawing/2014/main" id="{80068D13-1987-4B9D-9042-CBE9A35D6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592817"/>
      </p:ext>
    </p:extLst>
  </p:cSld>
  <p:clrMapOvr>
    <a:masterClrMapping/>
  </p:clrMapOvr>
  <mc:AlternateContent xmlns:mc="http://schemas.openxmlformats.org/markup-compatibility/2006">
    <mc:Choice xmlns:p14="http://schemas.microsoft.com/office/powerpoint/2010/main" Requires="p14">
      <p:transition spd="slow" p14:dur="2000" advTm="76967"/>
    </mc:Choice>
    <mc:Fallback>
      <p:transition spd="slow" advTm="7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TotalTime>
  <Words>977</Words>
  <Application>Microsoft Office PowerPoint</Application>
  <PresentationFormat>Widescreen</PresentationFormat>
  <Paragraphs>50</Paragraphs>
  <Slides>13</Slides>
  <Notes>6</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January:  Mentoring Month  </vt:lpstr>
      <vt:lpstr>PowerPoint Presentation</vt:lpstr>
      <vt:lpstr>PowerPoint Presentation</vt:lpstr>
      <vt:lpstr>Some Key Findings</vt:lpstr>
      <vt:lpstr>PowerPoint Presentation</vt:lpstr>
      <vt:lpstr> Progression of  age-related developmental changes that influence children’s career development  </vt:lpstr>
      <vt:lpstr>Developmental Progression Among Young Persons</vt:lpstr>
      <vt:lpstr>PowerPoint Presentation</vt:lpstr>
      <vt:lpstr>PowerPoint Presentation</vt:lpstr>
      <vt:lpstr>Sample of National Mentoring Resource Center’s career exploration mentoring program resources:</vt:lpstr>
      <vt:lpstr>PowerPoint Presentation</vt:lpstr>
      <vt:lpstr>PowerPoint Presentation</vt:lpstr>
      <vt:lpstr> How can insights from research in other disciplines support mentoring youth in cybersecurity career programs?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Mentoring Month</dc:title>
  <dc:creator>Pruitt-Mentle, Davina (Fed)</dc:creator>
  <cp:lastModifiedBy>Pruitt-Mentle, Davina (Fed)</cp:lastModifiedBy>
  <cp:revision>37</cp:revision>
  <dcterms:created xsi:type="dcterms:W3CDTF">2022-01-09T22:05:25Z</dcterms:created>
  <dcterms:modified xsi:type="dcterms:W3CDTF">2022-01-12T16:23:46Z</dcterms:modified>
</cp:coreProperties>
</file>