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95" r:id="rId3"/>
    <p:sldId id="297" r:id="rId4"/>
    <p:sldId id="307" r:id="rId5"/>
    <p:sldId id="309" r:id="rId6"/>
    <p:sldId id="310" r:id="rId7"/>
    <p:sldId id="298" r:id="rId8"/>
    <p:sldId id="31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3792" autoAdjust="0"/>
  </p:normalViewPr>
  <p:slideViewPr>
    <p:cSldViewPr snapToGrid="0">
      <p:cViewPr>
        <p:scale>
          <a:sx n="66" d="100"/>
          <a:sy n="66" d="100"/>
        </p:scale>
        <p:origin x="6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EC793-E6F5-4619-BCCE-17EECCD4387D}" type="datetimeFigureOut">
              <a:rPr lang="en-US" smtClean="0"/>
              <a:t>8/13/2023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282DC-D287-4E1E-B839-F5917E90217C}" type="slidenum">
              <a:rPr lang="en-US" smtClean="0"/>
              <a:t>‹#›</a:t>
            </a:fld>
            <a:endParaRPr lang="en-US"/>
          </a:p>
        </p:txBody>
      </p:sp>
    </p:spTree>
    <p:extLst>
      <p:ext uri="{BB962C8B-B14F-4D97-AF65-F5344CB8AC3E}">
        <p14:creationId xmlns:p14="http://schemas.microsoft.com/office/powerpoint/2010/main" val="352127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age.reallygoodstuff.com/pdfs/154227.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littlethings.com/lifestyle/underground-railroad-quilt-codes/2015926-12" TargetMode="External"/><Relationship Id="rId4" Type="http://schemas.openxmlformats.org/officeDocument/2006/relationships/hyperlink" Target="https://pathways.thinkport.org/secrets/quilts1.cf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blackhistory.com/quiltcode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discover.hubpages.com/art/Underground-Railroad-Quilt-Block-Meaning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logs.brown.edu/amst-0191e-s01-2018-spring/2018/05/04/code-quilt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american-historama.org/black-history-for-kids.htm" TargetMode="External"/><Relationship Id="rId5" Type="http://schemas.openxmlformats.org/officeDocument/2006/relationships/hyperlink" Target="http://www.civil-conflict.org/civil-war-history/secession.htm" TargetMode="External"/><Relationship Id="rId4" Type="http://schemas.openxmlformats.org/officeDocument/2006/relationships/hyperlink" Target="https://www.american-historama.org/1801-1828-evolution/gag-rule.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a:t>
            </a:fld>
            <a:endParaRPr lang="en-US"/>
          </a:p>
        </p:txBody>
      </p:sp>
    </p:spTree>
    <p:extLst>
      <p:ext uri="{BB962C8B-B14F-4D97-AF65-F5344CB8AC3E}">
        <p14:creationId xmlns:p14="http://schemas.microsoft.com/office/powerpoint/2010/main" val="77031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Underground Railroad is an important part of American history—yet it is difficult for children to understand what the Underground Railroad was and how African slaves, known as fugitives, “rode” it to freedom. This quilt poster and guide is packed with ideas for helping children study the Underground Railroad by learning about the quilts—and the secret escape codes quilters stitched into them to guide their people to freedom.</a:t>
            </a:r>
          </a:p>
          <a:p>
            <a:endParaRPr lang="en-US" dirty="0"/>
          </a:p>
          <a:p>
            <a:r>
              <a:rPr lang="en-US" dirty="0">
                <a:hlinkClick r:id="rId3"/>
              </a:rPr>
              <a:t>154227.pdf (reallygoodstuff.com)</a:t>
            </a:r>
            <a:endParaRPr lang="en-US" dirty="0"/>
          </a:p>
          <a:p>
            <a:endParaRPr lang="en-US" dirty="0"/>
          </a:p>
          <a:p>
            <a:r>
              <a:rPr lang="en-US" dirty="0">
                <a:hlinkClick r:id="rId4"/>
              </a:rPr>
              <a:t>Pathways to Freedom | Secrets: Signs and Symbols | The Secrets of Quilts (thinkport.org)</a:t>
            </a:r>
            <a:endParaRPr lang="en-US" dirty="0"/>
          </a:p>
          <a:p>
            <a:endParaRPr lang="en-US" dirty="0"/>
          </a:p>
          <a:p>
            <a:r>
              <a:rPr lang="en-US" dirty="0">
                <a:hlinkClick r:id="rId5"/>
              </a:rPr>
              <a:t>She Buys An Ordinary Old Quilt — But Its Hidden Secret? AMAZING! | LittleThings.com</a:t>
            </a:r>
            <a:endParaRPr lang="en-US" dirty="0"/>
          </a:p>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2</a:t>
            </a:fld>
            <a:endParaRPr lang="en-US"/>
          </a:p>
        </p:txBody>
      </p:sp>
    </p:spTree>
    <p:extLst>
      <p:ext uri="{BB962C8B-B14F-4D97-AF65-F5344CB8AC3E}">
        <p14:creationId xmlns:p14="http://schemas.microsoft.com/office/powerpoint/2010/main" val="103110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3366"/>
                </a:solidFill>
                <a:effectLst/>
                <a:latin typeface="Times New Roman" panose="02020603050405020304" pitchFamily="18" charset="0"/>
              </a:rPr>
              <a:t>Quilt Codes</a:t>
            </a:r>
          </a:p>
          <a:p>
            <a:pPr algn="l"/>
            <a:r>
              <a:rPr lang="en-US" dirty="0">
                <a:hlinkClick r:id="rId3"/>
              </a:rPr>
              <a:t>Quilt Codes (osblackhistory.com)</a:t>
            </a:r>
            <a:endParaRPr lang="en-US" dirty="0"/>
          </a:p>
          <a:p>
            <a:pPr algn="l"/>
            <a:r>
              <a:rPr lang="en-US" dirty="0">
                <a:hlinkClick r:id="rId4"/>
              </a:rPr>
              <a:t>Underground Railroad Quilt Block Meanings - </a:t>
            </a:r>
            <a:r>
              <a:rPr lang="en-US" dirty="0" err="1">
                <a:hlinkClick r:id="rId4"/>
              </a:rPr>
              <a:t>HubPages</a:t>
            </a:r>
            <a:endParaRPr lang="en-US" b="1" i="0" dirty="0">
              <a:solidFill>
                <a:srgbClr val="003366"/>
              </a:solidFill>
              <a:effectLst/>
              <a:latin typeface="Times New Roman" panose="02020603050405020304" pitchFamily="18" charset="0"/>
            </a:endParaRPr>
          </a:p>
          <a:p>
            <a:br>
              <a:rPr lang="en-US" u="sng" dirty="0">
                <a:solidFill>
                  <a:srgbClr val="0062B5"/>
                </a:solidFill>
                <a:effectLst/>
              </a:rPr>
            </a:br>
            <a:r>
              <a:rPr lang="en-US" u="sng" dirty="0">
                <a:solidFill>
                  <a:srgbClr val="0062B5"/>
                </a:solidFill>
                <a:effectLst/>
              </a:rPr>
              <a:t>Click to </a:t>
            </a:r>
            <a:r>
              <a:rPr lang="en-US" u="sng" dirty="0" err="1">
                <a:solidFill>
                  <a:srgbClr val="0062B5"/>
                </a:solidFill>
                <a:effectLst/>
              </a:rPr>
              <a:t>enlarge</a:t>
            </a:r>
            <a:r>
              <a:rPr lang="en-US" b="1" dirty="0" err="1">
                <a:solidFill>
                  <a:srgbClr val="990033"/>
                </a:solidFill>
                <a:effectLst/>
                <a:latin typeface="Times New Roman" panose="02020603050405020304" pitchFamily="18" charset="0"/>
              </a:rPr>
              <a:t>Flying</a:t>
            </a:r>
            <a:r>
              <a:rPr lang="en-US" b="1" dirty="0">
                <a:solidFill>
                  <a:srgbClr val="990033"/>
                </a:solidFill>
                <a:effectLst/>
                <a:latin typeface="Times New Roman" panose="02020603050405020304" pitchFamily="18" charset="0"/>
              </a:rPr>
              <a:t> Geese:</a:t>
            </a:r>
            <a:r>
              <a:rPr lang="en-US" dirty="0"/>
              <a:t> A signal to follow the direction of the flying geese as they migrated north in the spring. Most slaves escaped during the spring; along the way, the flying geese could be used as a guide to find water, food and places to rest. The quilt maker had flexibility with this pattern as it could be used in any quilt. It could also be used as a compass where several patterns are used together.</a:t>
            </a:r>
            <a:br>
              <a:rPr lang="en-US" u="sng" dirty="0">
                <a:solidFill>
                  <a:srgbClr val="0062B5"/>
                </a:solidFill>
                <a:effectLst/>
              </a:rPr>
            </a:br>
            <a:r>
              <a:rPr lang="en-US" u="sng" dirty="0">
                <a:solidFill>
                  <a:srgbClr val="0062B5"/>
                </a:solidFill>
                <a:effectLst/>
              </a:rPr>
              <a:t>Click to </a:t>
            </a:r>
            <a:r>
              <a:rPr lang="en-US" u="sng" dirty="0" err="1">
                <a:solidFill>
                  <a:srgbClr val="0062B5"/>
                </a:solidFill>
                <a:effectLst/>
              </a:rPr>
              <a:t>enlarge</a:t>
            </a:r>
            <a:r>
              <a:rPr lang="en-US" b="1" dirty="0" err="1">
                <a:solidFill>
                  <a:srgbClr val="990033"/>
                </a:solidFill>
                <a:effectLst/>
                <a:latin typeface="Times New Roman" panose="02020603050405020304" pitchFamily="18" charset="0"/>
              </a:rPr>
              <a:t>North</a:t>
            </a:r>
            <a:r>
              <a:rPr lang="en-US" b="1" dirty="0">
                <a:solidFill>
                  <a:srgbClr val="990033"/>
                </a:solidFill>
                <a:effectLst/>
                <a:latin typeface="Times New Roman" panose="02020603050405020304" pitchFamily="18" charset="0"/>
              </a:rPr>
              <a:t> Star:</a:t>
            </a:r>
            <a:r>
              <a:rPr lang="en-US" dirty="0"/>
              <a:t> A signal with two messages--one to prepare to escape and the other to follow the North Star to freedom in Canada. North was the direction of traffic on the Underground Railroad. This signal was often used in conjunction with the song, “Follow the Drinking Gourd”, which contains a reference to the Big Dipper constellation. Two of the Big Dipper’s points lead to the North Star.</a:t>
            </a:r>
            <a:br>
              <a:rPr lang="en-US" u="sng" dirty="0">
                <a:solidFill>
                  <a:srgbClr val="0062B5"/>
                </a:solidFill>
                <a:effectLst/>
              </a:rPr>
            </a:br>
            <a:r>
              <a:rPr lang="en-US" u="sng" dirty="0">
                <a:solidFill>
                  <a:srgbClr val="0062B5"/>
                </a:solidFill>
                <a:effectLst/>
              </a:rPr>
              <a:t>Click to </a:t>
            </a:r>
            <a:r>
              <a:rPr lang="en-US" u="sng" dirty="0" err="1">
                <a:solidFill>
                  <a:srgbClr val="0062B5"/>
                </a:solidFill>
                <a:effectLst/>
              </a:rPr>
              <a:t>enlarge</a:t>
            </a:r>
            <a:r>
              <a:rPr lang="en-US" b="1" dirty="0" err="1">
                <a:solidFill>
                  <a:srgbClr val="990033"/>
                </a:solidFill>
                <a:effectLst/>
                <a:latin typeface="Times New Roman" panose="02020603050405020304" pitchFamily="18" charset="0"/>
              </a:rPr>
              <a:t>Monkey</a:t>
            </a:r>
            <a:r>
              <a:rPr lang="en-US" b="1" dirty="0">
                <a:solidFill>
                  <a:srgbClr val="990033"/>
                </a:solidFill>
                <a:effectLst/>
                <a:latin typeface="Times New Roman" panose="02020603050405020304" pitchFamily="18" charset="0"/>
              </a:rPr>
              <a:t> Wrench:</a:t>
            </a:r>
            <a:r>
              <a:rPr lang="en-US" dirty="0"/>
              <a:t> A signal to gather all the tools required for the fleeing slave’s journey, meaning the physical tools, as well as the mental and spiritual ones.</a:t>
            </a:r>
            <a:br>
              <a:rPr lang="en-US" u="sng" dirty="0">
                <a:solidFill>
                  <a:srgbClr val="0062B5"/>
                </a:solidFill>
                <a:effectLst/>
              </a:rPr>
            </a:br>
            <a:r>
              <a:rPr lang="en-US" u="sng" dirty="0">
                <a:solidFill>
                  <a:srgbClr val="0062B5"/>
                </a:solidFill>
                <a:effectLst/>
              </a:rPr>
              <a:t>Click to </a:t>
            </a:r>
            <a:r>
              <a:rPr lang="en-US" u="sng" dirty="0" err="1">
                <a:solidFill>
                  <a:srgbClr val="0062B5"/>
                </a:solidFill>
                <a:effectLst/>
              </a:rPr>
              <a:t>enlarge</a:t>
            </a:r>
            <a:r>
              <a:rPr lang="en-US" b="1" dirty="0" err="1">
                <a:solidFill>
                  <a:srgbClr val="990033"/>
                </a:solidFill>
                <a:effectLst/>
                <a:latin typeface="Times New Roman" panose="02020603050405020304" pitchFamily="18" charset="0"/>
              </a:rPr>
              <a:t>Sailboat</a:t>
            </a:r>
            <a:r>
              <a:rPr lang="en-US" b="1" dirty="0">
                <a:solidFill>
                  <a:srgbClr val="990033"/>
                </a:solidFill>
                <a:effectLst/>
                <a:latin typeface="Times New Roman" panose="02020603050405020304" pitchFamily="18" charset="0"/>
              </a:rPr>
              <a:t>:</a:t>
            </a:r>
            <a:r>
              <a:rPr lang="en-US" dirty="0"/>
              <a:t> A signal that either a body of water was nearby or that boats were available.</a:t>
            </a:r>
            <a:br>
              <a:rPr lang="en-US" u="sng" dirty="0">
                <a:solidFill>
                  <a:srgbClr val="0062B5"/>
                </a:solidFill>
                <a:effectLst/>
              </a:rPr>
            </a:br>
            <a:r>
              <a:rPr lang="en-US" u="sng" dirty="0">
                <a:solidFill>
                  <a:srgbClr val="0062B5"/>
                </a:solidFill>
                <a:effectLst/>
              </a:rPr>
              <a:t>Click to </a:t>
            </a:r>
            <a:r>
              <a:rPr lang="en-US" u="sng" dirty="0" err="1">
                <a:solidFill>
                  <a:srgbClr val="0062B5"/>
                </a:solidFill>
                <a:effectLst/>
              </a:rPr>
              <a:t>enlarge</a:t>
            </a:r>
            <a:r>
              <a:rPr lang="en-US" b="1" dirty="0" err="1">
                <a:solidFill>
                  <a:srgbClr val="990033"/>
                </a:solidFill>
                <a:effectLst/>
                <a:latin typeface="Times New Roman" panose="02020603050405020304" pitchFamily="18" charset="0"/>
              </a:rPr>
              <a:t>Drunkard’s</a:t>
            </a:r>
            <a:r>
              <a:rPr lang="en-US" b="1" dirty="0">
                <a:solidFill>
                  <a:srgbClr val="990033"/>
                </a:solidFill>
                <a:effectLst/>
                <a:latin typeface="Times New Roman" panose="02020603050405020304" pitchFamily="18" charset="0"/>
              </a:rPr>
              <a:t> Path:</a:t>
            </a:r>
            <a:r>
              <a:rPr lang="en-US" dirty="0"/>
              <a:t> A warning signal to take a zigzag route to elude pursuing slave hunters and their hounds that are in the area. A slave spotted travelling south, for instance, would not be suspected of escaping.</a:t>
            </a:r>
            <a:br>
              <a:rPr lang="en-US" u="sng" dirty="0">
                <a:solidFill>
                  <a:srgbClr val="0062B5"/>
                </a:solidFill>
                <a:effectLst/>
              </a:rPr>
            </a:br>
            <a:r>
              <a:rPr lang="en-US" u="sng" dirty="0">
                <a:solidFill>
                  <a:srgbClr val="0062B5"/>
                </a:solidFill>
                <a:effectLst/>
              </a:rPr>
              <a:t>Click to </a:t>
            </a:r>
            <a:r>
              <a:rPr lang="en-US" u="sng" dirty="0" err="1">
                <a:solidFill>
                  <a:srgbClr val="0062B5"/>
                </a:solidFill>
                <a:effectLst/>
              </a:rPr>
              <a:t>enlarge</a:t>
            </a:r>
            <a:r>
              <a:rPr lang="en-US" b="1" dirty="0" err="1">
                <a:solidFill>
                  <a:srgbClr val="990033"/>
                </a:solidFill>
                <a:effectLst/>
                <a:latin typeface="Times New Roman" panose="02020603050405020304" pitchFamily="18" charset="0"/>
              </a:rPr>
              <a:t>Dresden</a:t>
            </a:r>
            <a:r>
              <a:rPr lang="en-US" b="1" dirty="0">
                <a:solidFill>
                  <a:srgbClr val="990033"/>
                </a:solidFill>
                <a:effectLst/>
                <a:latin typeface="Times New Roman" panose="02020603050405020304" pitchFamily="18" charset="0"/>
              </a:rPr>
              <a:t> Wheel:</a:t>
            </a:r>
            <a:r>
              <a:rPr lang="en-US" dirty="0"/>
              <a:t> It is possible that the Dresden Plate could be a variation of the Wagon Wheel. Records indicate that the Dresden Plate quilt pattern did not emerge until the 1920s.</a:t>
            </a:r>
            <a:r>
              <a:rPr lang="en-US" b="1" dirty="0">
                <a:solidFill>
                  <a:srgbClr val="990033"/>
                </a:solidFill>
                <a:effectLst/>
                <a:latin typeface="Times New Roman" panose="02020603050405020304" pitchFamily="18" charset="0"/>
              </a:rPr>
              <a:t>Wagon Wheel/Carpenter's Wheel: </a:t>
            </a:r>
            <a:r>
              <a:rPr lang="en-US" dirty="0"/>
              <a:t>A signal to the slave to pack the items needed to travel by wagon or that could be used while travelling. It could also mean to pack the provisions necessary for survival, as if packing a wagon for a long journey, or to actually load the wagon in preparation for escape. Some records indicate this symbol meant a wagon with hidden compartments in which slaves could conceal themselves, would soon be embarking for the trip to freedom.</a:t>
            </a:r>
          </a:p>
          <a:p>
            <a:r>
              <a:rPr lang="en-US" b="1" dirty="0">
                <a:solidFill>
                  <a:srgbClr val="990033"/>
                </a:solidFill>
                <a:effectLst/>
                <a:latin typeface="Times New Roman" panose="02020603050405020304" pitchFamily="18" charset="0"/>
              </a:rPr>
              <a:t>Wagon Wheel </a:t>
            </a:r>
            <a:r>
              <a:rPr lang="en-US" b="1" dirty="0" err="1">
                <a:solidFill>
                  <a:srgbClr val="990033"/>
                </a:solidFill>
                <a:effectLst/>
                <a:latin typeface="Times New Roman" panose="02020603050405020304" pitchFamily="18" charset="0"/>
              </a:rPr>
              <a:t>Variation:Crossroads</a:t>
            </a:r>
            <a:r>
              <a:rPr lang="en-US" b="1" dirty="0">
                <a:solidFill>
                  <a:srgbClr val="990033"/>
                </a:solidFill>
                <a:effectLst/>
                <a:latin typeface="Times New Roman" panose="02020603050405020304" pitchFamily="18" charset="0"/>
              </a:rPr>
              <a:t>: </a:t>
            </a:r>
            <a:r>
              <a:rPr lang="en-US" dirty="0"/>
              <a:t>A symbol referring to Cleveland, Ohio, which was the main crossroads with several routes to freedom. On a less literal level, the term “crossroads” also means reaching a turning point in one’s life, where a choice must be made and then carry </a:t>
            </a:r>
            <a:r>
              <a:rPr lang="en-US" dirty="0" err="1"/>
              <a:t>on.</a:t>
            </a:r>
            <a:r>
              <a:rPr lang="en-US" b="1" dirty="0" err="1">
                <a:solidFill>
                  <a:srgbClr val="990033"/>
                </a:solidFill>
                <a:effectLst/>
                <a:latin typeface="Times New Roman" panose="02020603050405020304" pitchFamily="18" charset="0"/>
              </a:rPr>
              <a:t>Bear's</a:t>
            </a:r>
            <a:r>
              <a:rPr lang="en-US" b="1" dirty="0">
                <a:solidFill>
                  <a:srgbClr val="990033"/>
                </a:solidFill>
                <a:effectLst/>
                <a:latin typeface="Times New Roman" panose="02020603050405020304" pitchFamily="18" charset="0"/>
              </a:rPr>
              <a:t> Paw: </a:t>
            </a:r>
            <a:r>
              <a:rPr lang="en-US" dirty="0"/>
              <a:t>Follow a mountain trail, out of view, and then follow an actual bear’s trail which would lead to water and </a:t>
            </a:r>
            <a:r>
              <a:rPr lang="en-US" dirty="0" err="1"/>
              <a:t>food.</a:t>
            </a:r>
            <a:r>
              <a:rPr lang="en-US" b="1" dirty="0" err="1">
                <a:solidFill>
                  <a:srgbClr val="990033"/>
                </a:solidFill>
                <a:effectLst/>
                <a:latin typeface="Times New Roman" panose="02020603050405020304" pitchFamily="18" charset="0"/>
              </a:rPr>
              <a:t>Bow</a:t>
            </a:r>
            <a:r>
              <a:rPr lang="en-US" b="1" dirty="0">
                <a:solidFill>
                  <a:srgbClr val="990033"/>
                </a:solidFill>
                <a:effectLst/>
                <a:latin typeface="Times New Roman" panose="02020603050405020304" pitchFamily="18" charset="0"/>
              </a:rPr>
              <a:t> Tie (or Hourglass): </a:t>
            </a:r>
            <a:r>
              <a:rPr lang="en-US" dirty="0"/>
              <a:t>A symbol indicating it was necessary to travel in disguise or to change from the clothing of a slave to those of a person of higher </a:t>
            </a:r>
            <a:r>
              <a:rPr lang="en-US" dirty="0" err="1"/>
              <a:t>status.</a:t>
            </a:r>
            <a:r>
              <a:rPr lang="en-US" b="1" dirty="0" err="1">
                <a:solidFill>
                  <a:srgbClr val="990033"/>
                </a:solidFill>
                <a:effectLst/>
                <a:latin typeface="Times New Roman" panose="02020603050405020304" pitchFamily="18" charset="0"/>
              </a:rPr>
              <a:t>Shoofly</a:t>
            </a:r>
            <a:r>
              <a:rPr lang="en-US" b="1" dirty="0">
                <a:solidFill>
                  <a:srgbClr val="990033"/>
                </a:solidFill>
                <a:effectLst/>
                <a:latin typeface="Times New Roman" panose="02020603050405020304" pitchFamily="18" charset="0"/>
              </a:rPr>
              <a:t>: </a:t>
            </a:r>
            <a:r>
              <a:rPr lang="en-US" dirty="0"/>
              <a:t>A symbol that possibly identifies a person who can guide and help; a person who helped slaves escape along the Underground Railroad and who knew the </a:t>
            </a:r>
            <a:r>
              <a:rPr lang="en-US" dirty="0" err="1"/>
              <a:t>codes.</a:t>
            </a:r>
            <a:r>
              <a:rPr lang="en-US" b="1" dirty="0" err="1">
                <a:solidFill>
                  <a:srgbClr val="990033"/>
                </a:solidFill>
                <a:effectLst/>
                <a:latin typeface="Times New Roman" panose="02020603050405020304" pitchFamily="18" charset="0"/>
              </a:rPr>
              <a:t>Tumbling</a:t>
            </a:r>
            <a:r>
              <a:rPr lang="en-US" b="1" dirty="0">
                <a:solidFill>
                  <a:srgbClr val="990033"/>
                </a:solidFill>
                <a:effectLst/>
                <a:latin typeface="Times New Roman" panose="02020603050405020304" pitchFamily="18" charset="0"/>
              </a:rPr>
              <a:t> Blocks or Boxes:</a:t>
            </a:r>
            <a:r>
              <a:rPr lang="en-US" dirty="0"/>
              <a:t> A symbol indicating it was time for slaves to pack up and go, that a conductor was in the </a:t>
            </a:r>
            <a:r>
              <a:rPr lang="en-US" dirty="0" err="1"/>
              <a:t>area.</a:t>
            </a:r>
            <a:r>
              <a:rPr lang="en-US" b="1" dirty="0" err="1">
                <a:solidFill>
                  <a:srgbClr val="990033"/>
                </a:solidFill>
                <a:effectLst/>
                <a:latin typeface="Times New Roman" panose="02020603050405020304" pitchFamily="18" charset="0"/>
              </a:rPr>
              <a:t>Broken</a:t>
            </a:r>
            <a:r>
              <a:rPr lang="en-US" b="1" dirty="0">
                <a:solidFill>
                  <a:srgbClr val="990033"/>
                </a:solidFill>
                <a:effectLst/>
                <a:latin typeface="Times New Roman" panose="02020603050405020304" pitchFamily="18" charset="0"/>
              </a:rPr>
              <a:t> Dishes:</a:t>
            </a:r>
            <a:r>
              <a:rPr lang="en-US" dirty="0"/>
              <a:t> A symbol referring to a signal that involved broken crockery at some future </a:t>
            </a:r>
            <a:r>
              <a:rPr lang="en-US" dirty="0" err="1"/>
              <a:t>landmark.</a:t>
            </a:r>
            <a:r>
              <a:rPr lang="en-US" b="1" dirty="0" err="1">
                <a:solidFill>
                  <a:srgbClr val="990033"/>
                </a:solidFill>
                <a:effectLst/>
                <a:latin typeface="Times New Roman" panose="02020603050405020304" pitchFamily="18" charset="0"/>
              </a:rPr>
              <a:t>Britches</a:t>
            </a:r>
            <a:r>
              <a:rPr lang="en-US" b="1" dirty="0">
                <a:solidFill>
                  <a:srgbClr val="990033"/>
                </a:solidFill>
                <a:effectLst/>
                <a:latin typeface="Times New Roman" panose="02020603050405020304" pitchFamily="18" charset="0"/>
              </a:rPr>
              <a:t>:</a:t>
            </a:r>
            <a:r>
              <a:rPr lang="en-US" dirty="0"/>
              <a:t> A symbol indicating the escaping slave needed to dress as a free </a:t>
            </a:r>
            <a:r>
              <a:rPr lang="en-US" dirty="0" err="1"/>
              <a:t>person.</a:t>
            </a:r>
            <a:r>
              <a:rPr lang="en-US" b="1" dirty="0" err="1">
                <a:solidFill>
                  <a:srgbClr val="990033"/>
                </a:solidFill>
                <a:effectLst/>
                <a:latin typeface="Times New Roman" panose="02020603050405020304" pitchFamily="18" charset="0"/>
              </a:rPr>
              <a:t>Rose</a:t>
            </a:r>
            <a:r>
              <a:rPr lang="en-US" b="1" dirty="0">
                <a:solidFill>
                  <a:srgbClr val="990033"/>
                </a:solidFill>
                <a:effectLst/>
                <a:latin typeface="Times New Roman" panose="02020603050405020304" pitchFamily="18" charset="0"/>
              </a:rPr>
              <a:t> Wreath: </a:t>
            </a:r>
            <a:r>
              <a:rPr lang="en-US" dirty="0"/>
              <a:t>A symbol that indicated someone had died on the journey. It was an African tradition to leave floral wreaths on the graves of deceased.</a:t>
            </a:r>
          </a:p>
          <a:p>
            <a:r>
              <a:rPr lang="en-US" b="1" dirty="0">
                <a:solidFill>
                  <a:srgbClr val="990033"/>
                </a:solidFill>
                <a:effectLst/>
                <a:latin typeface="Times New Roman" panose="02020603050405020304" pitchFamily="18" charset="0"/>
              </a:rPr>
              <a:t>Log Cabin: </a:t>
            </a:r>
            <a:r>
              <a:rPr lang="en-US" dirty="0"/>
              <a:t>A symbol in a quilt or that could be drawn on the ground indicating it was necessary to seek shelter or that a person is safe to speak with. Some sources say it indicated a safe house along the Underground Railroad.</a:t>
            </a:r>
          </a:p>
          <a:p>
            <a:pPr algn="l"/>
            <a:r>
              <a:rPr lang="en-US" b="1" dirty="0">
                <a:solidFill>
                  <a:srgbClr val="990033"/>
                </a:solidFill>
                <a:effectLst/>
                <a:latin typeface="Times New Roman" panose="02020603050405020304" pitchFamily="18" charset="0"/>
              </a:rPr>
              <a:t>Double Wedding Ring:</a:t>
            </a:r>
            <a:r>
              <a:rPr lang="en-US" dirty="0"/>
              <a:t> This pattern did not exist until after the American Civil War. However, the Double Irish Chain pattern did and is believed to have symbolized the chains of slavery. When a slave saw this quilt displayed, it meant the rings or shackles of slavery could be removed. When marrying, slaves did not exchange wedding rings; they “jumped the broom”.</a:t>
            </a:r>
            <a:r>
              <a:rPr lang="en-US" b="0" i="0" dirty="0">
                <a:solidFill>
                  <a:srgbClr val="000000"/>
                </a:solidFill>
                <a:effectLst/>
                <a:latin typeface="Arial" panose="020B0604020202020204" pitchFamily="34" charset="0"/>
              </a:rPr>
              <a:t> </a:t>
            </a:r>
          </a:p>
        </p:txBody>
      </p:sp>
      <p:sp>
        <p:nvSpPr>
          <p:cNvPr id="4" name="Slide Number Placeholder 3"/>
          <p:cNvSpPr>
            <a:spLocks noGrp="1"/>
          </p:cNvSpPr>
          <p:nvPr>
            <p:ph type="sldNum" sz="quarter" idx="5"/>
          </p:nvPr>
        </p:nvSpPr>
        <p:spPr/>
        <p:txBody>
          <a:bodyPr/>
          <a:lstStyle/>
          <a:p>
            <a:fld id="{CAF282DC-D287-4E1E-B839-F5917E90217C}" type="slidenum">
              <a:rPr lang="en-US" smtClean="0"/>
              <a:t>3</a:t>
            </a:fld>
            <a:endParaRPr lang="en-US"/>
          </a:p>
        </p:txBody>
      </p:sp>
    </p:spTree>
    <p:extLst>
      <p:ext uri="{BB962C8B-B14F-4D97-AF65-F5344CB8AC3E}">
        <p14:creationId xmlns:p14="http://schemas.microsoft.com/office/powerpoint/2010/main" val="348907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Sailboat - This pattern was the symbol of safe water passage to freedom.  Free black sailors and ship owners helped many slaves escape directly, hiding them on board ships and spiriting them away to Canada. </a:t>
            </a:r>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4</a:t>
            </a:fld>
            <a:endParaRPr lang="en-US"/>
          </a:p>
        </p:txBody>
      </p:sp>
    </p:spTree>
    <p:extLst>
      <p:ext uri="{BB962C8B-B14F-4D97-AF65-F5344CB8AC3E}">
        <p14:creationId xmlns:p14="http://schemas.microsoft.com/office/powerpoint/2010/main" val="300412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Tumbling Blocks or Boxes: This was a symbol indicating that it was time for slaves to pack up and go because a conductor was in the area.</a:t>
            </a:r>
          </a:p>
        </p:txBody>
      </p:sp>
      <p:sp>
        <p:nvSpPr>
          <p:cNvPr id="4" name="Slide Number Placeholder 3"/>
          <p:cNvSpPr>
            <a:spLocks noGrp="1"/>
          </p:cNvSpPr>
          <p:nvPr>
            <p:ph type="sldNum" sz="quarter" idx="5"/>
          </p:nvPr>
        </p:nvSpPr>
        <p:spPr/>
        <p:txBody>
          <a:bodyPr/>
          <a:lstStyle/>
          <a:p>
            <a:fld id="{CAF282DC-D287-4E1E-B839-F5917E90217C}" type="slidenum">
              <a:rPr lang="en-US" smtClean="0"/>
              <a:t>5</a:t>
            </a:fld>
            <a:endParaRPr lang="en-US"/>
          </a:p>
        </p:txBody>
      </p:sp>
    </p:spTree>
    <p:extLst>
      <p:ext uri="{BB962C8B-B14F-4D97-AF65-F5344CB8AC3E}">
        <p14:creationId xmlns:p14="http://schemas.microsoft.com/office/powerpoint/2010/main" val="391587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6</a:t>
            </a:fld>
            <a:endParaRPr lang="en-US"/>
          </a:p>
        </p:txBody>
      </p:sp>
    </p:spTree>
    <p:extLst>
      <p:ext uri="{BB962C8B-B14F-4D97-AF65-F5344CB8AC3E}">
        <p14:creationId xmlns:p14="http://schemas.microsoft.com/office/powerpoint/2010/main" val="321496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a:solidFill>
                  <a:srgbClr val="000000"/>
                </a:solidFill>
                <a:effectLst/>
                <a:latin typeface="Arial" panose="020B0604020202020204" pitchFamily="34" charset="0"/>
              </a:rPr>
              <a:t>Underground Railroad Symbols for kids: Quilt Codes</a:t>
            </a:r>
            <a:br>
              <a:rPr lang="en-US" b="1" i="0" dirty="0">
                <a:solidFill>
                  <a:srgbClr val="000000"/>
                </a:solidFill>
                <a:effectLst/>
                <a:latin typeface="Arial" panose="020B0604020202020204" pitchFamily="34" charset="0"/>
              </a:rPr>
            </a:br>
            <a:endParaRPr lang="en-US" b="1" i="0" dirty="0">
              <a:solidFill>
                <a:srgbClr val="000000"/>
              </a:solidFill>
              <a:effectLst/>
              <a:latin typeface="Arial" panose="020B0604020202020204" pitchFamily="34" charset="0"/>
            </a:endParaRPr>
          </a:p>
          <a:p>
            <a:pPr algn="just"/>
            <a:r>
              <a:rPr lang="en-US" b="1" i="0" dirty="0">
                <a:solidFill>
                  <a:srgbClr val="000000"/>
                </a:solidFill>
                <a:effectLst/>
                <a:latin typeface="Arial" panose="020B0604020202020204" pitchFamily="34" charset="0"/>
              </a:rPr>
              <a:t>NOTE: </a:t>
            </a:r>
            <a:r>
              <a:rPr lang="en-US" dirty="0">
                <a:hlinkClick r:id="rId3"/>
              </a:rPr>
              <a:t>Code Quilts – Objects as Texts (brown.edu)</a:t>
            </a:r>
            <a:endParaRPr lang="en-US" dirty="0"/>
          </a:p>
          <a:p>
            <a:pPr algn="just"/>
            <a:endParaRPr lang="en-US" b="1" i="0" dirty="0">
              <a:solidFill>
                <a:srgbClr val="000000"/>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Unsubstantiated theories has been offered that quilts were made containing Underground Railway symbols. The use of symbols on quilts were said to be an effective way for slaves to communicate nonverbally with each other and  help each other to escape. This does make some sense in relation to quilts being hung on clotheslines. Symbols used to indicate routes:</a:t>
            </a:r>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Arial" panose="020B0604020202020204" pitchFamily="34" charset="0"/>
              </a:rPr>
              <a:t>● Geese symbols flying North</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Crossroads symbols that indicated Cleveland, Ohio</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Bears Paw symbols conveying a message to take a mountain route</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Bow tie symbols meaning it would be necessary to change from slave clothing</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Broken dish symbols which would be used as directional symbols along the escape route</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Symbols of log cabins told slaves to look for this symbol on their journey to freedom</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Box symbols that indicated it was time to pack (box-up) ready to escape</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Patterns called a monkey wrench were </a:t>
            </a:r>
            <a:r>
              <a:rPr lang="en-US" b="0" i="0" dirty="0" err="1">
                <a:solidFill>
                  <a:srgbClr val="000000"/>
                </a:solidFill>
                <a:effectLst/>
                <a:latin typeface="Arial" panose="020B0604020202020204" pitchFamily="34" charset="0"/>
              </a:rPr>
              <a:t>were</a:t>
            </a:r>
            <a:r>
              <a:rPr lang="en-US" b="0" i="0" dirty="0">
                <a:solidFill>
                  <a:srgbClr val="000000"/>
                </a:solidFill>
                <a:effectLst/>
                <a:latin typeface="Arial" panose="020B0604020202020204" pitchFamily="34" charset="0"/>
              </a:rPr>
              <a:t> symbols reminding slaves to prepare for the journey taking weapons or tools that would help on their journey</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North Star symbols indicating the way to freedom</a:t>
            </a:r>
            <a:endParaRPr lang="en-US" b="0" i="0" dirty="0">
              <a:solidFill>
                <a:srgbClr val="000000"/>
              </a:solidFill>
              <a:effectLst/>
              <a:latin typeface="Times New Roman" panose="02020603050405020304" pitchFamily="18" charset="0"/>
            </a:endParaRPr>
          </a:p>
          <a:p>
            <a:endParaRPr lang="en-US" dirty="0"/>
          </a:p>
          <a:p>
            <a:endParaRPr lang="en-US" dirty="0"/>
          </a:p>
          <a:p>
            <a:pPr algn="ctr"/>
            <a:r>
              <a:rPr lang="en-US" b="1" dirty="0">
                <a:effectLst/>
                <a:latin typeface="Arial" panose="020B0604020202020204" pitchFamily="34" charset="0"/>
              </a:rPr>
              <a:t>Underground Railroad Symbols Facts for kids - Railways</a:t>
            </a:r>
            <a:endParaRPr lang="en-US" dirty="0">
              <a:effectLst/>
            </a:endParaRPr>
          </a:p>
          <a:p>
            <a:pPr algn="l"/>
            <a:r>
              <a:rPr lang="en-US" b="1" dirty="0">
                <a:effectLst/>
                <a:latin typeface="Arial" panose="020B0604020202020204" pitchFamily="34" charset="0"/>
              </a:rPr>
              <a:t>Underground Railroad Symbols: Code words and phrases relating to Religion</a:t>
            </a:r>
            <a:br>
              <a:rPr lang="en-US" b="1" dirty="0">
                <a:effectLst/>
                <a:latin typeface="Arial" panose="020B0604020202020204" pitchFamily="34" charset="0"/>
              </a:rPr>
            </a:br>
            <a:r>
              <a:rPr lang="en-US" b="0" dirty="0">
                <a:effectLst/>
                <a:latin typeface="Arial" panose="020B0604020202020204" pitchFamily="34" charset="0"/>
              </a:rPr>
              <a:t>Just as the American railroads provided secret words and symbols relating to the "Underground Railroad" it was also safe to apply religious words, signs and symbols to extend the vocabulary of the organization. The words, phrases and symbols used in the "Underground Railroad" relating to religion were as follows:</a:t>
            </a:r>
            <a:endParaRPr lang="en-US" dirty="0"/>
          </a:p>
          <a:p>
            <a:pPr algn="ctr"/>
            <a:r>
              <a:rPr lang="en-US" b="1" dirty="0">
                <a:effectLst/>
                <a:latin typeface="Arial" panose="020B0604020202020204" pitchFamily="34" charset="0"/>
              </a:rPr>
              <a:t>Underground Railroad Symbols for kids - Religious</a:t>
            </a:r>
            <a:endParaRPr lang="en-US" dirty="0"/>
          </a:p>
          <a:p>
            <a:pPr algn="l"/>
            <a:r>
              <a:rPr lang="en-US" b="1" dirty="0">
                <a:effectLst/>
                <a:latin typeface="Arial" panose="020B0604020202020204" pitchFamily="34" charset="0"/>
              </a:rPr>
              <a:t>Words, Signs and Symbols</a:t>
            </a:r>
            <a:r>
              <a:rPr lang="en-US" b="1" dirty="0">
                <a:latin typeface="Arial" panose="020B0604020202020204" pitchFamily="34" charset="0"/>
              </a:rPr>
              <a:t> - </a:t>
            </a:r>
            <a:r>
              <a:rPr lang="en-US" b="1" dirty="0">
                <a:effectLst/>
                <a:latin typeface="Arial" panose="020B0604020202020204" pitchFamily="34" charset="0"/>
              </a:rPr>
              <a:t>Meaning and Definition</a:t>
            </a:r>
            <a:endParaRPr lang="en-US" dirty="0"/>
          </a:p>
          <a:p>
            <a:r>
              <a:rPr lang="en-US" b="1" dirty="0">
                <a:latin typeface="Arial" panose="020B0604020202020204" pitchFamily="34" charset="0"/>
              </a:rPr>
              <a:t>Canaan - </a:t>
            </a:r>
            <a:r>
              <a:rPr lang="en-US" dirty="0">
                <a:latin typeface="Arial" panose="020B0604020202020204" pitchFamily="34" charset="0"/>
              </a:rPr>
              <a:t>Canaan was a biblical term used to mean Canada</a:t>
            </a:r>
            <a:endParaRPr lang="en-US" dirty="0"/>
          </a:p>
          <a:p>
            <a:r>
              <a:rPr lang="en-US" b="1" dirty="0">
                <a:latin typeface="Arial" panose="020B0604020202020204" pitchFamily="34" charset="0"/>
              </a:rPr>
              <a:t>Heaven - </a:t>
            </a:r>
            <a:r>
              <a:rPr lang="en-US" dirty="0">
                <a:latin typeface="Arial" panose="020B0604020202020204" pitchFamily="34" charset="0"/>
              </a:rPr>
              <a:t>The word used to describe the destination of a fugitive, usually referring to </a:t>
            </a:r>
            <a:r>
              <a:rPr lang="en-US" dirty="0" err="1">
                <a:latin typeface="Arial" panose="020B0604020202020204" pitchFamily="34" charset="0"/>
              </a:rPr>
              <a:t>Canada</a:t>
            </a:r>
            <a:r>
              <a:rPr lang="en-US" b="1" dirty="0" err="1">
                <a:latin typeface="Arial" panose="020B0604020202020204" pitchFamily="34" charset="0"/>
              </a:rPr>
              <a:t>Preachers</a:t>
            </a:r>
            <a:r>
              <a:rPr lang="en-US" b="1" dirty="0">
                <a:latin typeface="Arial" panose="020B0604020202020204" pitchFamily="34" charset="0"/>
              </a:rPr>
              <a:t> - </a:t>
            </a:r>
            <a:r>
              <a:rPr lang="en-US" dirty="0">
                <a:latin typeface="Arial" panose="020B0604020202020204" pitchFamily="34" charset="0"/>
              </a:rPr>
              <a:t>Abolitionists or leaders of the </a:t>
            </a:r>
            <a:r>
              <a:rPr lang="en-US" b="0" dirty="0">
                <a:effectLst/>
                <a:latin typeface="Arial" panose="020B0604020202020204" pitchFamily="34" charset="0"/>
              </a:rPr>
              <a:t>"Underground Railroad"</a:t>
            </a:r>
            <a:endParaRPr lang="en-US" dirty="0"/>
          </a:p>
          <a:p>
            <a:r>
              <a:rPr lang="en-US" b="1" dirty="0">
                <a:latin typeface="Arial" panose="020B0604020202020204" pitchFamily="34" charset="0"/>
              </a:rPr>
              <a:t>River Jordan - </a:t>
            </a:r>
            <a:r>
              <a:rPr lang="en-US" dirty="0">
                <a:latin typeface="Arial" panose="020B0604020202020204" pitchFamily="34" charset="0"/>
              </a:rPr>
              <a:t>The secret code word for the Ohio </a:t>
            </a:r>
            <a:r>
              <a:rPr lang="en-US" dirty="0" err="1">
                <a:latin typeface="Arial" panose="020B0604020202020204" pitchFamily="34" charset="0"/>
              </a:rPr>
              <a:t>River</a:t>
            </a:r>
            <a:r>
              <a:rPr lang="en-US" b="1" dirty="0" err="1">
                <a:latin typeface="Arial" panose="020B0604020202020204" pitchFamily="34" charset="0"/>
              </a:rPr>
              <a:t>Shepherds</a:t>
            </a:r>
            <a:r>
              <a:rPr lang="en-US" b="1" dirty="0">
                <a:latin typeface="Arial" panose="020B0604020202020204" pitchFamily="34" charset="0"/>
              </a:rPr>
              <a:t> - </a:t>
            </a:r>
            <a:r>
              <a:rPr lang="en-US" dirty="0">
                <a:latin typeface="Arial" panose="020B0604020202020204" pitchFamily="34" charset="0"/>
              </a:rPr>
              <a:t>Shepherds were alternative names for Conductors meaning those who guided fugitive slaves between safe houses</a:t>
            </a:r>
            <a:endParaRPr lang="en-US" dirty="0"/>
          </a:p>
          <a:p>
            <a:r>
              <a:rPr lang="en-US" b="1" dirty="0">
                <a:latin typeface="Arial" panose="020B0604020202020204" pitchFamily="34" charset="0"/>
              </a:rPr>
              <a:t>Moses - </a:t>
            </a:r>
            <a:r>
              <a:rPr lang="en-US" dirty="0">
                <a:latin typeface="Arial" panose="020B0604020202020204" pitchFamily="34" charset="0"/>
              </a:rPr>
              <a:t>Moses was the code name of Harriet Tubman, the most famous </a:t>
            </a:r>
            <a:r>
              <a:rPr lang="en-US" dirty="0" err="1">
                <a:latin typeface="Arial" panose="020B0604020202020204" pitchFamily="34" charset="0"/>
              </a:rPr>
              <a:t>conductor</a:t>
            </a:r>
            <a:r>
              <a:rPr lang="en-US" b="1" dirty="0" err="1">
                <a:latin typeface="Arial" panose="020B0604020202020204" pitchFamily="34" charset="0"/>
              </a:rPr>
              <a:t>Gospel</a:t>
            </a:r>
            <a:r>
              <a:rPr lang="en-US" b="1" dirty="0">
                <a:latin typeface="Arial" panose="020B0604020202020204" pitchFamily="34" charset="0"/>
              </a:rPr>
              <a:t> Songs - </a:t>
            </a:r>
            <a:r>
              <a:rPr lang="en-US" dirty="0">
                <a:latin typeface="Arial" panose="020B0604020202020204" pitchFamily="34" charset="0"/>
              </a:rPr>
              <a:t>Gospel songs like "Steal away, steal away, steal away to Jesus", "Swing low, sweet chariot" and "Wade in the Water" were used to indicate that an escape plan was about to be carried out or give reminders to use water to travel by. The song "Follow the Drinking Gourd" was a reminder to follow the North Star - as this would always lead the way to freedom</a:t>
            </a:r>
            <a:endParaRPr lang="en-US" dirty="0"/>
          </a:p>
          <a:p>
            <a:pPr algn="l"/>
            <a:r>
              <a:rPr lang="en-US" b="1" dirty="0">
                <a:effectLst/>
                <a:latin typeface="Arial" panose="020B0604020202020204" pitchFamily="34" charset="0"/>
              </a:rPr>
              <a:t>Words, Signs and Symbols</a:t>
            </a:r>
            <a:r>
              <a:rPr lang="en-US" b="1" dirty="0">
                <a:latin typeface="Arial" panose="020B0604020202020204" pitchFamily="34" charset="0"/>
              </a:rPr>
              <a:t> - </a:t>
            </a:r>
            <a:r>
              <a:rPr lang="en-US" b="1" dirty="0">
                <a:effectLst/>
                <a:latin typeface="Arial" panose="020B0604020202020204" pitchFamily="34" charset="0"/>
              </a:rPr>
              <a:t>Meaning and Definition</a:t>
            </a:r>
            <a:endParaRPr lang="en-US" dirty="0"/>
          </a:p>
          <a:p>
            <a:pPr algn="ctr"/>
            <a:r>
              <a:rPr lang="en-US" b="1" dirty="0">
                <a:effectLst/>
                <a:latin typeface="Arial" panose="020B0604020202020204" pitchFamily="34" charset="0"/>
              </a:rPr>
              <a:t>Underground Railroad Symbols for kids - Religious</a:t>
            </a:r>
            <a:endParaRPr lang="en-US" dirty="0"/>
          </a:p>
          <a:p>
            <a:pPr algn="l"/>
            <a:r>
              <a:rPr lang="en-US" b="1" dirty="0">
                <a:effectLst/>
                <a:latin typeface="Arial" panose="020B0604020202020204" pitchFamily="34" charset="0"/>
              </a:rPr>
              <a:t>Underground Railroad Symbols: Other Code words and phrases</a:t>
            </a:r>
            <a:br>
              <a:rPr lang="en-US" b="1" dirty="0">
                <a:effectLst/>
                <a:latin typeface="Arial" panose="020B0604020202020204" pitchFamily="34" charset="0"/>
              </a:rPr>
            </a:br>
            <a:r>
              <a:rPr lang="en-US" b="0" dirty="0">
                <a:effectLst/>
                <a:latin typeface="Arial" panose="020B0604020202020204" pitchFamily="34" charset="0"/>
              </a:rPr>
              <a:t>Other secret words, phrases and symbols relating to the "Underground Railroad" were also used to extend the vocabulary of the network as follows:</a:t>
            </a:r>
            <a:endParaRPr lang="en-US" dirty="0"/>
          </a:p>
          <a:p>
            <a:pPr algn="ctr"/>
            <a:r>
              <a:rPr lang="en-US" b="1" dirty="0">
                <a:effectLst/>
                <a:latin typeface="Arial" panose="020B0604020202020204" pitchFamily="34" charset="0"/>
              </a:rPr>
              <a:t>Underground Railroad Symbols and Phrases</a:t>
            </a:r>
            <a:endParaRPr lang="en-US" dirty="0"/>
          </a:p>
          <a:p>
            <a:pPr algn="l"/>
            <a:r>
              <a:rPr lang="en-US" b="1" dirty="0">
                <a:effectLst/>
                <a:latin typeface="Arial" panose="020B0604020202020204" pitchFamily="34" charset="0"/>
              </a:rPr>
              <a:t>Phrases</a:t>
            </a:r>
            <a:r>
              <a:rPr lang="en-US" b="1" dirty="0">
                <a:latin typeface="Arial" panose="020B0604020202020204" pitchFamily="34" charset="0"/>
              </a:rPr>
              <a:t> - </a:t>
            </a:r>
            <a:r>
              <a:rPr lang="en-US" b="1" dirty="0">
                <a:effectLst/>
                <a:latin typeface="Arial" panose="020B0604020202020204" pitchFamily="34" charset="0"/>
              </a:rPr>
              <a:t>Meaning and Definition</a:t>
            </a:r>
            <a:endParaRPr lang="en-US" dirty="0"/>
          </a:p>
          <a:p>
            <a:r>
              <a:rPr lang="en-US" b="1" dirty="0">
                <a:latin typeface="Arial" panose="020B0604020202020204" pitchFamily="34" charset="0"/>
              </a:rPr>
              <a:t>"The river bank makes a mighty good road" - </a:t>
            </a:r>
            <a:r>
              <a:rPr lang="en-US" dirty="0">
                <a:latin typeface="Arial" panose="020B0604020202020204" pitchFamily="34" charset="0"/>
              </a:rPr>
              <a:t>A reminder to travel by water</a:t>
            </a:r>
            <a:endParaRPr lang="en-US" dirty="0"/>
          </a:p>
          <a:p>
            <a:r>
              <a:rPr lang="en-US" b="1" dirty="0">
                <a:latin typeface="Arial" panose="020B0604020202020204" pitchFamily="34" charset="0"/>
              </a:rPr>
              <a:t>"The wind blows from the South today" - </a:t>
            </a:r>
            <a:r>
              <a:rPr lang="en-US" dirty="0">
                <a:latin typeface="Arial" panose="020B0604020202020204" pitchFamily="34" charset="0"/>
              </a:rPr>
              <a:t>An alert that fugitive slaves were in the </a:t>
            </a:r>
            <a:r>
              <a:rPr lang="en-US" dirty="0" err="1">
                <a:latin typeface="Arial" panose="020B0604020202020204" pitchFamily="34" charset="0"/>
              </a:rPr>
              <a:t>area</a:t>
            </a:r>
            <a:r>
              <a:rPr lang="en-US" b="1" dirty="0" err="1">
                <a:latin typeface="Arial" panose="020B0604020202020204" pitchFamily="34" charset="0"/>
              </a:rPr>
              <a:t>"The</a:t>
            </a:r>
            <a:r>
              <a:rPr lang="en-US" b="1" dirty="0">
                <a:latin typeface="Arial" panose="020B0604020202020204" pitchFamily="34" charset="0"/>
              </a:rPr>
              <a:t> dead trees will show you the way" - </a:t>
            </a:r>
            <a:r>
              <a:rPr lang="en-US" dirty="0">
                <a:latin typeface="Arial" panose="020B0604020202020204" pitchFamily="34" charset="0"/>
              </a:rPr>
              <a:t>A reminder that moss grows on the North side of dead trees useful when the stars were not visible</a:t>
            </a:r>
            <a:endParaRPr lang="en-US" dirty="0"/>
          </a:p>
          <a:p>
            <a:r>
              <a:rPr lang="en-US" b="1" dirty="0">
                <a:latin typeface="Arial" panose="020B0604020202020204" pitchFamily="34" charset="0"/>
              </a:rPr>
              <a:t>"Left foot, peg foot" - </a:t>
            </a:r>
            <a:r>
              <a:rPr lang="en-US" dirty="0">
                <a:latin typeface="Arial" panose="020B0604020202020204" pitchFamily="34" charset="0"/>
              </a:rPr>
              <a:t>A description of a certain </a:t>
            </a:r>
            <a:r>
              <a:rPr lang="en-US" dirty="0" err="1">
                <a:latin typeface="Arial" panose="020B0604020202020204" pitchFamily="34" charset="0"/>
              </a:rPr>
              <a:t>conductor</a:t>
            </a:r>
            <a:r>
              <a:rPr lang="en-US" b="1" dirty="0" err="1">
                <a:latin typeface="Arial" panose="020B0604020202020204" pitchFamily="34" charset="0"/>
              </a:rPr>
              <a:t>"The</a:t>
            </a:r>
            <a:r>
              <a:rPr lang="en-US" b="1" dirty="0">
                <a:latin typeface="Arial" panose="020B0604020202020204" pitchFamily="34" charset="0"/>
              </a:rPr>
              <a:t> friend of a friend sent me" - </a:t>
            </a:r>
            <a:r>
              <a:rPr lang="en-US" dirty="0">
                <a:latin typeface="Arial" panose="020B0604020202020204" pitchFamily="34" charset="0"/>
              </a:rPr>
              <a:t>Password used by slave fugitives</a:t>
            </a:r>
            <a:endParaRPr lang="en-US" dirty="0"/>
          </a:p>
          <a:p>
            <a:pPr algn="l"/>
            <a:r>
              <a:rPr lang="en-US" b="1" dirty="0">
                <a:effectLst/>
                <a:latin typeface="Arial" panose="020B0604020202020204" pitchFamily="34" charset="0"/>
              </a:rPr>
              <a:t>Phrases</a:t>
            </a:r>
            <a:r>
              <a:rPr lang="en-US" b="1" dirty="0">
                <a:latin typeface="Arial" panose="020B0604020202020204" pitchFamily="34" charset="0"/>
              </a:rPr>
              <a:t> - </a:t>
            </a:r>
            <a:r>
              <a:rPr lang="en-US" b="1" dirty="0">
                <a:effectLst/>
                <a:latin typeface="Arial" panose="020B0604020202020204" pitchFamily="34" charset="0"/>
              </a:rPr>
              <a:t>Meaning and Definition</a:t>
            </a:r>
            <a:endParaRPr lang="en-US" dirty="0"/>
          </a:p>
          <a:p>
            <a:pPr algn="ctr"/>
            <a:r>
              <a:rPr lang="en-US" b="1" dirty="0">
                <a:effectLst/>
                <a:latin typeface="Arial" panose="020B0604020202020204" pitchFamily="34" charset="0"/>
              </a:rPr>
              <a:t>Underground Railroad Symbols for kids - Religious</a:t>
            </a:r>
            <a:endParaRPr lang="en-US" dirty="0"/>
          </a:p>
          <a:p>
            <a:pPr algn="l"/>
            <a:r>
              <a:rPr lang="en-US" b="1" dirty="0">
                <a:effectLst/>
                <a:latin typeface="Arial" panose="020B0604020202020204" pitchFamily="34" charset="0"/>
              </a:rPr>
              <a:t>Underground Railroad Symbols: Other Useful Words and Phrases</a:t>
            </a:r>
            <a:br>
              <a:rPr lang="en-US" b="1" dirty="0">
                <a:effectLst/>
                <a:latin typeface="Arial" panose="020B0604020202020204" pitchFamily="34" charset="0"/>
              </a:rPr>
            </a:br>
            <a:r>
              <a:rPr lang="en-US" b="0" dirty="0">
                <a:effectLst/>
                <a:latin typeface="Arial" panose="020B0604020202020204" pitchFamily="34" charset="0"/>
              </a:rPr>
              <a:t>Other useful words and phrases associated with the "Underground Railroad" are as follows:</a:t>
            </a:r>
            <a:endParaRPr lang="en-US" dirty="0"/>
          </a:p>
          <a:p>
            <a:pPr algn="ctr"/>
            <a:r>
              <a:rPr lang="en-US" b="1" dirty="0">
                <a:effectLst/>
                <a:latin typeface="Arial" panose="020B0604020202020204" pitchFamily="34" charset="0"/>
              </a:rPr>
              <a:t>Underground Railroad - Meaning of Useful Words and Phrases</a:t>
            </a:r>
            <a:endParaRPr lang="en-US" dirty="0"/>
          </a:p>
          <a:p>
            <a:pPr algn="l"/>
            <a:r>
              <a:rPr lang="en-US" b="1" dirty="0">
                <a:effectLst/>
                <a:latin typeface="Arial" panose="020B0604020202020204" pitchFamily="34" charset="0"/>
              </a:rPr>
              <a:t>Words and Phrases</a:t>
            </a:r>
            <a:r>
              <a:rPr lang="en-US" b="1" dirty="0">
                <a:latin typeface="Arial" panose="020B0604020202020204" pitchFamily="34" charset="0"/>
              </a:rPr>
              <a:t> - </a:t>
            </a:r>
            <a:r>
              <a:rPr lang="en-US" b="1" dirty="0">
                <a:effectLst/>
                <a:latin typeface="Arial" panose="020B0604020202020204" pitchFamily="34" charset="0"/>
              </a:rPr>
              <a:t>Meaning and Definition</a:t>
            </a:r>
            <a:endParaRPr lang="en-US" dirty="0"/>
          </a:p>
          <a:p>
            <a:r>
              <a:rPr lang="en-US" b="1" dirty="0">
                <a:latin typeface="Arial" panose="020B0604020202020204" pitchFamily="34" charset="0"/>
              </a:rPr>
              <a:t>Abolitionist - </a:t>
            </a:r>
            <a:r>
              <a:rPr lang="en-US" dirty="0">
                <a:latin typeface="Arial" panose="020B0604020202020204" pitchFamily="34" charset="0"/>
              </a:rPr>
              <a:t>A social reformer in favor of abolishing slavery</a:t>
            </a:r>
            <a:endParaRPr lang="en-US" dirty="0"/>
          </a:p>
          <a:p>
            <a:r>
              <a:rPr lang="en-US" b="1" dirty="0">
                <a:latin typeface="Arial" panose="020B0604020202020204" pitchFamily="34" charset="0"/>
              </a:rPr>
              <a:t>Antebellum - </a:t>
            </a:r>
            <a:r>
              <a:rPr lang="en-US" dirty="0">
                <a:latin typeface="Arial" panose="020B0604020202020204" pitchFamily="34" charset="0"/>
              </a:rPr>
              <a:t>Antebellum is the name given to historical era that preceded the Civil </a:t>
            </a:r>
            <a:r>
              <a:rPr lang="en-US" dirty="0" err="1">
                <a:latin typeface="Arial" panose="020B0604020202020204" pitchFamily="34" charset="0"/>
              </a:rPr>
              <a:t>War</a:t>
            </a:r>
            <a:r>
              <a:rPr lang="en-US" b="1" dirty="0" err="1">
                <a:latin typeface="Arial" panose="020B0604020202020204" pitchFamily="34" charset="0"/>
              </a:rPr>
              <a:t>Emancipation</a:t>
            </a:r>
            <a:r>
              <a:rPr lang="en-US" b="1" dirty="0">
                <a:latin typeface="Arial" panose="020B0604020202020204" pitchFamily="34" charset="0"/>
              </a:rPr>
              <a:t> - </a:t>
            </a:r>
            <a:r>
              <a:rPr lang="en-US" dirty="0">
                <a:latin typeface="Arial" panose="020B0604020202020204" pitchFamily="34" charset="0"/>
              </a:rPr>
              <a:t>Emancipation is the act of setting a person free from slavery</a:t>
            </a:r>
            <a:endParaRPr lang="en-US" dirty="0"/>
          </a:p>
          <a:p>
            <a:r>
              <a:rPr lang="en-US" b="1" dirty="0">
                <a:latin typeface="Arial" panose="020B0604020202020204" pitchFamily="34" charset="0"/>
              </a:rPr>
              <a:t>Manumission - </a:t>
            </a:r>
            <a:r>
              <a:rPr lang="en-US" dirty="0">
                <a:latin typeface="Arial" panose="020B0604020202020204" pitchFamily="34" charset="0"/>
              </a:rPr>
              <a:t>Manumission the formal act of freeing from slavery.  A written legal document freeing a person from </a:t>
            </a:r>
            <a:r>
              <a:rPr lang="en-US" dirty="0" err="1">
                <a:latin typeface="Arial" panose="020B0604020202020204" pitchFamily="34" charset="0"/>
              </a:rPr>
              <a:t>slavery</a:t>
            </a:r>
            <a:r>
              <a:rPr lang="en-US" b="1" dirty="0" err="1">
                <a:latin typeface="Arial" panose="020B0604020202020204" pitchFamily="34" charset="0"/>
              </a:rPr>
              <a:t>Free</a:t>
            </a:r>
            <a:r>
              <a:rPr lang="en-US" b="1" dirty="0">
                <a:latin typeface="Arial" panose="020B0604020202020204" pitchFamily="34" charset="0"/>
              </a:rPr>
              <a:t> States - </a:t>
            </a:r>
            <a:r>
              <a:rPr lang="en-US" dirty="0">
                <a:latin typeface="Arial" panose="020B0604020202020204" pitchFamily="34" charset="0"/>
              </a:rPr>
              <a:t>Free States that did not allow slavery</a:t>
            </a:r>
            <a:endParaRPr lang="en-US" dirty="0"/>
          </a:p>
          <a:p>
            <a:pPr algn="ctr"/>
            <a:r>
              <a:rPr lang="en-US" b="1" dirty="0">
                <a:latin typeface="Arial" panose="020B0604020202020204" pitchFamily="34" charset="0"/>
              </a:rPr>
              <a:t>Slave States - </a:t>
            </a:r>
            <a:r>
              <a:rPr lang="en-US" dirty="0">
                <a:latin typeface="Arial" panose="020B0604020202020204" pitchFamily="34" charset="0"/>
              </a:rPr>
              <a:t>Slave States permitted slavery</a:t>
            </a:r>
            <a:endParaRPr lang="en-US" dirty="0"/>
          </a:p>
          <a:p>
            <a:r>
              <a:rPr lang="en-US" b="1" dirty="0">
                <a:latin typeface="Arial" panose="020B0604020202020204" pitchFamily="34" charset="0"/>
              </a:rPr>
              <a:t>The Mason-Dixon Line - </a:t>
            </a:r>
            <a:r>
              <a:rPr lang="en-US" dirty="0">
                <a:latin typeface="Arial" panose="020B0604020202020204" pitchFamily="34" charset="0"/>
              </a:rPr>
              <a:t>The Mason-Dixon Line is the boundary line dividing the northern free states from the southern slave </a:t>
            </a:r>
            <a:r>
              <a:rPr lang="en-US" dirty="0" err="1">
                <a:latin typeface="Arial" panose="020B0604020202020204" pitchFamily="34" charset="0"/>
              </a:rPr>
              <a:t>states</a:t>
            </a:r>
            <a:r>
              <a:rPr lang="en-US" b="1" dirty="0" err="1">
                <a:latin typeface="Arial" panose="020B0604020202020204" pitchFamily="34" charset="0"/>
              </a:rPr>
              <a:t>The</a:t>
            </a:r>
            <a:r>
              <a:rPr lang="en-US" b="1" dirty="0">
                <a:latin typeface="Arial" panose="020B0604020202020204" pitchFamily="34" charset="0"/>
              </a:rPr>
              <a:t> 'Gag rule'  - </a:t>
            </a:r>
            <a:r>
              <a:rPr lang="en-US" dirty="0">
                <a:latin typeface="Arial" panose="020B0604020202020204" pitchFamily="34" charset="0"/>
              </a:rPr>
              <a:t>The </a:t>
            </a:r>
            <a:r>
              <a:rPr lang="en-US" b="0" dirty="0">
                <a:effectLst/>
                <a:latin typeface="Arial" panose="020B0604020202020204" pitchFamily="34" charset="0"/>
                <a:hlinkClick r:id="rId4"/>
              </a:rPr>
              <a:t>Gag Rule</a:t>
            </a:r>
            <a:r>
              <a:rPr lang="en-US" dirty="0">
                <a:latin typeface="Arial" panose="020B0604020202020204" pitchFamily="34" charset="0"/>
              </a:rPr>
              <a:t> was a provision that prevented the discussion of a topic in Congress, such as abolishing slavery</a:t>
            </a:r>
            <a:endParaRPr lang="en-US" dirty="0"/>
          </a:p>
          <a:p>
            <a:r>
              <a:rPr lang="en-US" b="1" dirty="0">
                <a:latin typeface="Arial" panose="020B0604020202020204" pitchFamily="34" charset="0"/>
              </a:rPr>
              <a:t>Secession - </a:t>
            </a:r>
            <a:r>
              <a:rPr lang="en-US" dirty="0">
                <a:latin typeface="Arial" panose="020B0604020202020204" pitchFamily="34" charset="0"/>
                <a:hlinkClick r:id="rId5"/>
              </a:rPr>
              <a:t>Secession</a:t>
            </a:r>
            <a:r>
              <a:rPr lang="en-US" dirty="0">
                <a:latin typeface="Arial" panose="020B0604020202020204" pitchFamily="34" charset="0"/>
              </a:rPr>
              <a:t> was the withdrawal of eleven Southern states from the Union in 1860 which precipitated the American Civil </a:t>
            </a:r>
            <a:r>
              <a:rPr lang="en-US" dirty="0" err="1">
                <a:latin typeface="Arial" panose="020B0604020202020204" pitchFamily="34" charset="0"/>
              </a:rPr>
              <a:t>War</a:t>
            </a:r>
            <a:r>
              <a:rPr lang="en-US" b="1" dirty="0" err="1">
                <a:latin typeface="Arial" panose="020B0604020202020204" pitchFamily="34" charset="0"/>
              </a:rPr>
              <a:t>Fugitive</a:t>
            </a:r>
            <a:r>
              <a:rPr lang="en-US" b="1" dirty="0">
                <a:latin typeface="Arial" panose="020B0604020202020204" pitchFamily="34" charset="0"/>
              </a:rPr>
              <a:t> Slave Law - </a:t>
            </a:r>
            <a:r>
              <a:rPr lang="en-US" dirty="0">
                <a:latin typeface="Arial" panose="020B0604020202020204" pitchFamily="34" charset="0"/>
              </a:rPr>
              <a:t>The Fugitive Slave Laws were acts passed by Congress in 1793 and 1850 outlawing any efforts to impede the capture of runaway slaves</a:t>
            </a:r>
            <a:endParaRPr lang="en-US" dirty="0"/>
          </a:p>
          <a:p>
            <a:pPr algn="l"/>
            <a:r>
              <a:rPr lang="en-US" b="1" dirty="0">
                <a:latin typeface="Arial" panose="020B0604020202020204" pitchFamily="34" charset="0"/>
              </a:rPr>
              <a:t>Mulatto - </a:t>
            </a:r>
            <a:r>
              <a:rPr lang="en-US" dirty="0">
                <a:latin typeface="Arial" panose="020B0604020202020204" pitchFamily="34" charset="0"/>
              </a:rPr>
              <a:t>A word used to describe a child of a black person and a white </a:t>
            </a:r>
            <a:r>
              <a:rPr lang="en-US" dirty="0" err="1">
                <a:latin typeface="Arial" panose="020B0604020202020204" pitchFamily="34" charset="0"/>
              </a:rPr>
              <a:t>person</a:t>
            </a:r>
            <a:r>
              <a:rPr lang="en-US" b="1" dirty="0" err="1">
                <a:effectLst/>
                <a:latin typeface="Arial" panose="020B0604020202020204" pitchFamily="34" charset="0"/>
              </a:rPr>
              <a:t>Words</a:t>
            </a:r>
            <a:r>
              <a:rPr lang="en-US" b="1" dirty="0">
                <a:effectLst/>
                <a:latin typeface="Arial" panose="020B0604020202020204" pitchFamily="34" charset="0"/>
              </a:rPr>
              <a:t> and Phrases</a:t>
            </a:r>
            <a:r>
              <a:rPr lang="en-US" b="1" dirty="0">
                <a:latin typeface="Arial" panose="020B0604020202020204" pitchFamily="34" charset="0"/>
              </a:rPr>
              <a:t> - </a:t>
            </a:r>
            <a:r>
              <a:rPr lang="en-US" b="1" dirty="0">
                <a:effectLst/>
                <a:latin typeface="Arial" panose="020B0604020202020204" pitchFamily="34" charset="0"/>
              </a:rPr>
              <a:t>Meaning and Definition</a:t>
            </a:r>
            <a:endParaRPr lang="en-US" dirty="0"/>
          </a:p>
          <a:p>
            <a:pPr algn="ctr"/>
            <a:r>
              <a:rPr lang="en-US" b="1" dirty="0">
                <a:effectLst/>
                <a:latin typeface="Arial" panose="020B0604020202020204" pitchFamily="34" charset="0"/>
              </a:rPr>
              <a:t>Underground Railroad - Meaning of Useful Words and Phrases</a:t>
            </a:r>
            <a:endParaRPr lang="en-US" dirty="0"/>
          </a:p>
          <a:p>
            <a:pPr algn="just"/>
            <a:r>
              <a:rPr lang="en-US" b="1" dirty="0">
                <a:effectLst/>
                <a:latin typeface="Arial" panose="020B0604020202020204" pitchFamily="34" charset="0"/>
              </a:rPr>
              <a:t>Black History for kids: Important People and Events</a:t>
            </a:r>
            <a:br>
              <a:rPr lang="en-US" b="1" dirty="0">
                <a:effectLst/>
                <a:latin typeface="Arial" panose="020B0604020202020204" pitchFamily="34" charset="0"/>
              </a:rPr>
            </a:br>
            <a:r>
              <a:rPr lang="en-US" b="0" dirty="0">
                <a:effectLst/>
                <a:latin typeface="Arial" panose="020B0604020202020204" pitchFamily="34" charset="0"/>
              </a:rPr>
              <a:t>For visitors interested in African American History refer to </a:t>
            </a:r>
            <a:r>
              <a:rPr lang="en-US" b="0" dirty="0">
                <a:effectLst/>
                <a:latin typeface="Arial" panose="020B0604020202020204" pitchFamily="34" charset="0"/>
                <a:hlinkClick r:id="rId6"/>
              </a:rPr>
              <a:t>Black History - People and Events</a:t>
            </a:r>
            <a:r>
              <a:rPr lang="en-US" b="0" dirty="0">
                <a:effectLst/>
                <a:latin typeface="Arial" panose="020B0604020202020204" pitchFamily="34" charset="0"/>
              </a:rPr>
              <a:t>. A useful resource  for teachers, kids, schools and colleges undertaking projects for the Black History Month.</a:t>
            </a:r>
            <a:endParaRPr lang="en-US" dirty="0"/>
          </a:p>
          <a:p>
            <a:pPr algn="just"/>
            <a:r>
              <a:rPr lang="en-US" b="1" dirty="0">
                <a:effectLst/>
                <a:latin typeface="Arial" panose="020B0604020202020204" pitchFamily="34" charset="0"/>
              </a:rPr>
              <a:t>Underground Railroad Symbols for kids - President Andrew Jackson Video</a:t>
            </a:r>
            <a:br>
              <a:rPr lang="en-US" b="1" dirty="0">
                <a:effectLst/>
                <a:latin typeface="Arial" panose="020B0604020202020204" pitchFamily="34" charset="0"/>
              </a:rPr>
            </a:br>
            <a:r>
              <a:rPr lang="en-US" b="0" dirty="0">
                <a:effectLst/>
                <a:latin typeface="Arial" panose="020B0604020202020204" pitchFamily="34" charset="0"/>
              </a:rPr>
              <a:t>The article on the Underground Railroad Symbols provides an overview of one of the Important issues of his presidential term in office. The following Andrew Jackson video will give you additional important facts and dates about the political events experienced by the 7th American President whose presidency spanned from March 4, 1829 to March 4, 1837.</a:t>
            </a:r>
            <a:endParaRPr lang="en-US" dirty="0"/>
          </a:p>
          <a:p>
            <a:pPr algn="l"/>
            <a:r>
              <a:rPr lang="en-US" b="1" dirty="0">
                <a:effectLst/>
                <a:latin typeface="Arial" panose="020B0604020202020204" pitchFamily="34" charset="0"/>
              </a:rPr>
              <a:t>Underground Railroad Symbols</a:t>
            </a:r>
            <a:endParaRPr lang="en-US" dirty="0"/>
          </a:p>
          <a:p>
            <a:pPr algn="l"/>
            <a:r>
              <a:rPr lang="en-US" dirty="0">
                <a:latin typeface="Arial" panose="020B0604020202020204" pitchFamily="34" charset="0"/>
              </a:rPr>
              <a:t>● Interesting Facts about Underground Railroad Symbols for kids</a:t>
            </a:r>
            <a:br>
              <a:rPr lang="en-US" dirty="0">
                <a:latin typeface="Arial" panose="020B0604020202020204" pitchFamily="34" charset="0"/>
              </a:rPr>
            </a:br>
            <a:r>
              <a:rPr lang="en-US" dirty="0">
                <a:latin typeface="Arial" panose="020B0604020202020204" pitchFamily="34" charset="0"/>
              </a:rPr>
              <a:t>● Underground Railroad Symbols for kids</a:t>
            </a:r>
            <a:br>
              <a:rPr lang="en-US" dirty="0">
                <a:latin typeface="Arial" panose="020B0604020202020204" pitchFamily="34" charset="0"/>
              </a:rPr>
            </a:br>
            <a:r>
              <a:rPr lang="en-US" dirty="0">
                <a:latin typeface="Arial" panose="020B0604020202020204" pitchFamily="34" charset="0"/>
              </a:rPr>
              <a:t>● The Underground Railroad Symbols, a Important event in US history</a:t>
            </a:r>
            <a:br>
              <a:rPr lang="en-US" dirty="0">
                <a:latin typeface="Arial" panose="020B0604020202020204" pitchFamily="34" charset="0"/>
              </a:rPr>
            </a:br>
            <a:r>
              <a:rPr lang="en-US" dirty="0">
                <a:latin typeface="Arial" panose="020B0604020202020204" pitchFamily="34" charset="0"/>
              </a:rPr>
              <a:t>● Andrew Jackson Presidency from March 4, 1829 to March 4, 1837</a:t>
            </a:r>
            <a:br>
              <a:rPr lang="en-US" dirty="0">
                <a:latin typeface="Arial" panose="020B0604020202020204" pitchFamily="34" charset="0"/>
              </a:rPr>
            </a:br>
            <a:r>
              <a:rPr lang="en-US" dirty="0">
                <a:latin typeface="Arial" panose="020B0604020202020204" pitchFamily="34" charset="0"/>
              </a:rPr>
              <a:t>● Fast, fun, interesting Underground Railroad Symbols</a:t>
            </a:r>
            <a:br>
              <a:rPr lang="en-US" dirty="0">
                <a:latin typeface="Arial" panose="020B0604020202020204" pitchFamily="34" charset="0"/>
              </a:rPr>
            </a:br>
            <a:r>
              <a:rPr lang="en-US" dirty="0">
                <a:latin typeface="Arial" panose="020B0604020202020204" pitchFamily="34" charset="0"/>
              </a:rPr>
              <a:t>● Picture of Underground Railroad Quilt Symbols</a:t>
            </a:r>
            <a:br>
              <a:rPr lang="en-US" dirty="0">
                <a:latin typeface="Arial" panose="020B0604020202020204" pitchFamily="34" charset="0"/>
              </a:rPr>
            </a:br>
            <a:r>
              <a:rPr lang="en-US" dirty="0">
                <a:latin typeface="Arial" panose="020B0604020202020204" pitchFamily="34" charset="0"/>
              </a:rPr>
              <a:t>● Underground Railroad Symbols for schools, homework, kids and children</a:t>
            </a:r>
            <a:endParaRPr lang="en-US" dirty="0"/>
          </a:p>
          <a:p>
            <a:pPr algn="ctr"/>
            <a:r>
              <a:rPr lang="en-US" i="1" dirty="0">
                <a:latin typeface="Arial" panose="020B0604020202020204" pitchFamily="34" charset="0"/>
              </a:rPr>
              <a:t>This website is produced by the </a:t>
            </a:r>
            <a:r>
              <a:rPr lang="en-US" i="1" dirty="0" err="1">
                <a:latin typeface="Arial" panose="020B0604020202020204" pitchFamily="34" charset="0"/>
              </a:rPr>
              <a:t>Siteseen</a:t>
            </a:r>
            <a:r>
              <a:rPr lang="en-US" i="1" dirty="0">
                <a:latin typeface="Arial" panose="020B0604020202020204" pitchFamily="34" charset="0"/>
              </a:rPr>
              <a:t> network that specializes in producing free informative websites on a diverse range of topics.</a:t>
            </a:r>
            <a:endParaRPr lang="en-US" dirty="0"/>
          </a:p>
          <a:p>
            <a:endParaRPr lang="en-US" dirty="0"/>
          </a:p>
          <a:p>
            <a:endParaRPr lang="en-US" dirty="0"/>
          </a:p>
          <a:p>
            <a:pPr algn="ctr"/>
            <a:r>
              <a:rPr lang="en-US" b="1" i="0" dirty="0">
                <a:solidFill>
                  <a:srgbClr val="000000"/>
                </a:solidFill>
                <a:effectLst/>
                <a:latin typeface="Arial" panose="020B0604020202020204" pitchFamily="34" charset="0"/>
              </a:rPr>
              <a:t>Underground Railroad Symbols for kids - Railways</a:t>
            </a:r>
            <a:endParaRPr lang="en-US" b="0" i="0" dirty="0">
              <a:solidFill>
                <a:srgbClr val="000000"/>
              </a:solidFill>
              <a:effectLst/>
              <a:latin typeface="Times New Roman" panose="02020603050405020304" pitchFamily="18" charset="0"/>
            </a:endParaRPr>
          </a:p>
          <a:p>
            <a:pPr algn="ctr"/>
            <a:r>
              <a:rPr lang="en-US" b="1" i="1" dirty="0">
                <a:solidFill>
                  <a:srgbClr val="000000"/>
                </a:solidFill>
                <a:effectLst/>
                <a:latin typeface="Arial" panose="020B0604020202020204" pitchFamily="34" charset="0"/>
              </a:rPr>
              <a:t>Words, Signs and Symbols - Meaning and Definition</a:t>
            </a:r>
            <a:endParaRPr lang="en-US" b="0" i="0" dirty="0">
              <a:solidFill>
                <a:srgbClr val="000000"/>
              </a:solidFill>
              <a:effectLst/>
              <a:latin typeface="Times New Roman" panose="02020603050405020304" pitchFamily="18" charset="0"/>
            </a:endParaRPr>
          </a:p>
          <a:p>
            <a:pPr algn="l"/>
            <a:r>
              <a:rPr lang="en-US" b="1" i="0" dirty="0">
                <a:solidFill>
                  <a:srgbClr val="000000"/>
                </a:solidFill>
                <a:effectLst/>
                <a:latin typeface="Arial" panose="020B0604020202020204" pitchFamily="34" charset="0"/>
              </a:rPr>
              <a:t>Underground Railroad - </a:t>
            </a:r>
            <a:r>
              <a:rPr lang="en-US" b="0" i="0" dirty="0">
                <a:solidFill>
                  <a:srgbClr val="000000"/>
                </a:solidFill>
                <a:effectLst/>
                <a:latin typeface="Arial" panose="020B0604020202020204" pitchFamily="34" charset="0"/>
              </a:rPr>
              <a:t>The name for the secret network of organizations and operations who helped slaves to escape slavery</a:t>
            </a:r>
            <a:endParaRPr lang="en-US" b="0" i="0" dirty="0">
              <a:solidFill>
                <a:srgbClr val="000000"/>
              </a:solidFill>
              <a:effectLst/>
              <a:latin typeface="Times New Roman" panose="02020603050405020304" pitchFamily="18" charset="0"/>
            </a:endParaRPr>
          </a:p>
          <a:p>
            <a:pPr algn="l"/>
            <a:r>
              <a:rPr lang="en-US" b="1" i="0" dirty="0">
                <a:solidFill>
                  <a:srgbClr val="000000"/>
                </a:solidFill>
                <a:effectLst/>
                <a:latin typeface="Arial" panose="020B0604020202020204" pitchFamily="34" charset="0"/>
              </a:rPr>
              <a:t>Railroad Line - </a:t>
            </a:r>
            <a:r>
              <a:rPr lang="en-US" b="0" i="0" dirty="0">
                <a:effectLst/>
                <a:latin typeface="Arial" panose="020B0604020202020204" pitchFamily="34" charset="0"/>
              </a:rPr>
              <a:t>Line referred to the route from one safe house to </a:t>
            </a:r>
            <a:r>
              <a:rPr lang="en-US" b="0" i="0" dirty="0" err="1">
                <a:effectLst/>
                <a:latin typeface="Arial" panose="020B0604020202020204" pitchFamily="34" charset="0"/>
              </a:rPr>
              <a:t>another</a:t>
            </a:r>
            <a:r>
              <a:rPr lang="en-US" b="1" i="0" dirty="0" err="1">
                <a:solidFill>
                  <a:srgbClr val="000000"/>
                </a:solidFill>
                <a:effectLst/>
                <a:latin typeface="Arial" panose="020B0604020202020204" pitchFamily="34" charset="0"/>
              </a:rPr>
              <a:t>Conductor</a:t>
            </a:r>
            <a:r>
              <a:rPr lang="en-US" b="1" i="0" dirty="0">
                <a:solidFill>
                  <a:srgbClr val="000000"/>
                </a:solidFill>
                <a:effectLst/>
                <a:latin typeface="Arial" panose="020B0604020202020204" pitchFamily="34" charset="0"/>
              </a:rPr>
              <a:t> - </a:t>
            </a:r>
            <a:r>
              <a:rPr lang="en-US" b="0" i="0" dirty="0">
                <a:solidFill>
                  <a:srgbClr val="000000"/>
                </a:solidFill>
                <a:effectLst/>
                <a:latin typeface="Arial" panose="020B0604020202020204" pitchFamily="34" charset="0"/>
              </a:rPr>
              <a:t>Conductors were those who guided fugitive slaves between safe houses</a:t>
            </a:r>
            <a:endParaRPr lang="en-US" b="0" i="0" dirty="0">
              <a:solidFill>
                <a:srgbClr val="000000"/>
              </a:solidFill>
              <a:effectLst/>
              <a:latin typeface="Times New Roman" panose="02020603050405020304" pitchFamily="18" charset="0"/>
            </a:endParaRPr>
          </a:p>
          <a:p>
            <a:pPr algn="l"/>
            <a:r>
              <a:rPr lang="en-US" b="1" i="0" dirty="0">
                <a:solidFill>
                  <a:srgbClr val="000000"/>
                </a:solidFill>
                <a:effectLst/>
                <a:latin typeface="Arial" panose="020B0604020202020204" pitchFamily="34" charset="0"/>
              </a:rPr>
              <a:t>Station master - </a:t>
            </a:r>
            <a:r>
              <a:rPr lang="en-US" b="0" i="0" dirty="0">
                <a:effectLst/>
                <a:latin typeface="Arial" panose="020B0604020202020204" pitchFamily="34" charset="0"/>
              </a:rPr>
              <a:t>The station master was the owner of a safe </a:t>
            </a:r>
            <a:r>
              <a:rPr lang="en-US" b="0" i="0" dirty="0" err="1">
                <a:effectLst/>
                <a:latin typeface="Arial" panose="020B0604020202020204" pitchFamily="34" charset="0"/>
              </a:rPr>
              <a:t>house</a:t>
            </a:r>
            <a:r>
              <a:rPr lang="en-US" b="1" i="0" dirty="0" err="1">
                <a:solidFill>
                  <a:srgbClr val="000000"/>
                </a:solidFill>
                <a:effectLst/>
                <a:latin typeface="Arial" panose="020B0604020202020204" pitchFamily="34" charset="0"/>
              </a:rPr>
              <a:t>Station</a:t>
            </a:r>
            <a:r>
              <a:rPr lang="en-US" b="1" i="0" dirty="0">
                <a:solidFill>
                  <a:srgbClr val="000000"/>
                </a:solidFill>
                <a:effectLst/>
                <a:latin typeface="Arial" panose="020B0604020202020204" pitchFamily="34" charset="0"/>
              </a:rPr>
              <a:t> / Depot - </a:t>
            </a:r>
            <a:r>
              <a:rPr lang="en-US" b="0" i="0" dirty="0">
                <a:solidFill>
                  <a:srgbClr val="000000"/>
                </a:solidFill>
                <a:effectLst/>
                <a:latin typeface="Arial" panose="020B0604020202020204" pitchFamily="34" charset="0"/>
              </a:rPr>
              <a:t>Station and Depot were the secret names given to hiding places or safe houses used during escapes</a:t>
            </a:r>
            <a:endParaRPr lang="en-US" b="0" i="0" dirty="0">
              <a:solidFill>
                <a:srgbClr val="000000"/>
              </a:solidFill>
              <a:effectLst/>
              <a:latin typeface="Times New Roman" panose="02020603050405020304" pitchFamily="18" charset="0"/>
            </a:endParaRPr>
          </a:p>
          <a:p>
            <a:pPr algn="l"/>
            <a:r>
              <a:rPr lang="en-US" b="1" i="0" dirty="0">
                <a:solidFill>
                  <a:srgbClr val="000000"/>
                </a:solidFill>
                <a:effectLst/>
                <a:latin typeface="Arial" panose="020B0604020202020204" pitchFamily="34" charset="0"/>
              </a:rPr>
              <a:t>Cargo / Freight - </a:t>
            </a:r>
            <a:r>
              <a:rPr lang="en-US" b="0" i="0" dirty="0">
                <a:effectLst/>
                <a:latin typeface="Arial" panose="020B0604020202020204" pitchFamily="34" charset="0"/>
              </a:rPr>
              <a:t>Cargo or Freight was the name given to fugitive slaves who received assistance from conductors on the Underground </a:t>
            </a:r>
            <a:r>
              <a:rPr lang="en-US" b="0" i="0" dirty="0" err="1">
                <a:effectLst/>
                <a:latin typeface="Arial" panose="020B0604020202020204" pitchFamily="34" charset="0"/>
              </a:rPr>
              <a:t>Railroad</a:t>
            </a:r>
            <a:r>
              <a:rPr lang="en-US" b="1" i="0" dirty="0" err="1">
                <a:solidFill>
                  <a:srgbClr val="000000"/>
                </a:solidFill>
                <a:effectLst/>
                <a:latin typeface="Arial" panose="020B0604020202020204" pitchFamily="34" charset="0"/>
              </a:rPr>
              <a:t>Passengers</a:t>
            </a:r>
            <a:r>
              <a:rPr lang="en-US" b="1" i="0" dirty="0">
                <a:solidFill>
                  <a:srgbClr val="000000"/>
                </a:solidFill>
                <a:effectLst/>
                <a:latin typeface="Arial" panose="020B0604020202020204" pitchFamily="34" charset="0"/>
              </a:rPr>
              <a:t> - </a:t>
            </a:r>
            <a:r>
              <a:rPr lang="en-US" b="0" i="0" dirty="0">
                <a:solidFill>
                  <a:srgbClr val="000000"/>
                </a:solidFill>
                <a:effectLst/>
                <a:latin typeface="Arial" panose="020B0604020202020204" pitchFamily="34" charset="0"/>
              </a:rPr>
              <a:t>Passengers was another name give to slaves traveling the escape routes</a:t>
            </a:r>
            <a:endParaRPr lang="en-US" b="0" i="0" dirty="0">
              <a:solidFill>
                <a:srgbClr val="000000"/>
              </a:solidFill>
              <a:effectLst/>
              <a:latin typeface="Times New Roman" panose="02020603050405020304" pitchFamily="18" charset="0"/>
            </a:endParaRPr>
          </a:p>
          <a:p>
            <a:pPr algn="l"/>
            <a:r>
              <a:rPr lang="en-US" b="1" i="0" dirty="0">
                <a:solidFill>
                  <a:srgbClr val="000000"/>
                </a:solidFill>
                <a:effectLst/>
                <a:latin typeface="Arial" panose="020B0604020202020204" pitchFamily="34" charset="0"/>
              </a:rPr>
              <a:t>Baggage - </a:t>
            </a:r>
            <a:r>
              <a:rPr lang="en-US" b="0" i="0" dirty="0">
                <a:effectLst/>
                <a:latin typeface="Arial" panose="020B0604020202020204" pitchFamily="34" charset="0"/>
              </a:rPr>
              <a:t>Baggage was another secret name for a fugitive </a:t>
            </a:r>
            <a:r>
              <a:rPr lang="en-US" b="0" i="0" dirty="0" err="1">
                <a:effectLst/>
                <a:latin typeface="Arial" panose="020B0604020202020204" pitchFamily="34" charset="0"/>
              </a:rPr>
              <a:t>slave</a:t>
            </a:r>
            <a:r>
              <a:rPr lang="en-US" b="1" i="0" dirty="0" err="1">
                <a:solidFill>
                  <a:srgbClr val="000000"/>
                </a:solidFill>
                <a:effectLst/>
                <a:latin typeface="Arial" panose="020B0604020202020204" pitchFamily="34" charset="0"/>
              </a:rPr>
              <a:t>Parcels</a:t>
            </a:r>
            <a:r>
              <a:rPr lang="en-US" b="1" i="0" dirty="0">
                <a:solidFill>
                  <a:srgbClr val="000000"/>
                </a:solidFill>
                <a:effectLst/>
                <a:latin typeface="Arial" panose="020B0604020202020204" pitchFamily="34" charset="0"/>
              </a:rPr>
              <a:t> - </a:t>
            </a:r>
            <a:r>
              <a:rPr lang="en-US" b="0" i="0" dirty="0">
                <a:solidFill>
                  <a:srgbClr val="000000"/>
                </a:solidFill>
                <a:effectLst/>
                <a:latin typeface="Arial" panose="020B0604020202020204" pitchFamily="34" charset="0"/>
              </a:rPr>
              <a:t>Term to indicate that fugitive slaves were on their way to a safe house</a:t>
            </a:r>
            <a:endParaRPr lang="en-US" b="0" i="0" dirty="0">
              <a:solidFill>
                <a:srgbClr val="000000"/>
              </a:solidFill>
              <a:effectLst/>
              <a:latin typeface="Times New Roman" panose="02020603050405020304" pitchFamily="18" charset="0"/>
            </a:endParaRPr>
          </a:p>
          <a:p>
            <a:pPr algn="l"/>
            <a:r>
              <a:rPr lang="en-US" b="1" i="0" dirty="0">
                <a:solidFill>
                  <a:srgbClr val="000000"/>
                </a:solidFill>
                <a:effectLst/>
                <a:latin typeface="Arial" panose="020B0604020202020204" pitchFamily="34" charset="0"/>
              </a:rPr>
              <a:t>Stockholders - </a:t>
            </a:r>
            <a:r>
              <a:rPr lang="en-US" b="0" i="0" dirty="0">
                <a:effectLst/>
                <a:latin typeface="Arial" panose="020B0604020202020204" pitchFamily="34" charset="0"/>
              </a:rPr>
              <a:t>The name given to abolitionists who donated money, food, shelter and clothing to the Underground </a:t>
            </a:r>
            <a:r>
              <a:rPr lang="en-US" b="0" i="0" dirty="0" err="1">
                <a:effectLst/>
                <a:latin typeface="Arial" panose="020B0604020202020204" pitchFamily="34" charset="0"/>
              </a:rPr>
              <a:t>Railway</a:t>
            </a:r>
            <a:r>
              <a:rPr lang="en-US" b="1" i="0" dirty="0" err="1">
                <a:solidFill>
                  <a:srgbClr val="000000"/>
                </a:solidFill>
                <a:effectLst/>
                <a:latin typeface="Arial" panose="020B0604020202020204" pitchFamily="34" charset="0"/>
              </a:rPr>
              <a:t>Ticket</a:t>
            </a:r>
            <a:r>
              <a:rPr lang="en-US" b="1" i="0" dirty="0">
                <a:solidFill>
                  <a:srgbClr val="000000"/>
                </a:solidFill>
                <a:effectLst/>
                <a:latin typeface="Arial" panose="020B0604020202020204" pitchFamily="34" charset="0"/>
              </a:rPr>
              <a:t> Agents - </a:t>
            </a:r>
            <a:r>
              <a:rPr lang="en-US" b="0" i="0" dirty="0">
                <a:solidFill>
                  <a:srgbClr val="000000"/>
                </a:solidFill>
                <a:effectLst/>
                <a:latin typeface="Arial" panose="020B0604020202020204" pitchFamily="34" charset="0"/>
              </a:rPr>
              <a:t>Agents was the name given to those who coordinated and planned escape routes. Slaves were  given a 'ticket'</a:t>
            </a:r>
            <a:endParaRPr lang="en-US" b="0" i="0" dirty="0">
              <a:solidFill>
                <a:srgbClr val="000000"/>
              </a:solidFill>
              <a:effectLst/>
              <a:latin typeface="Times New Roman" panose="02020603050405020304" pitchFamily="18" charset="0"/>
            </a:endParaRPr>
          </a:p>
          <a:p>
            <a:pPr algn="l"/>
            <a:r>
              <a:rPr lang="en-US" b="1" i="0" dirty="0">
                <a:solidFill>
                  <a:srgbClr val="000000"/>
                </a:solidFill>
                <a:effectLst/>
                <a:latin typeface="Arial" panose="020B0604020202020204" pitchFamily="34" charset="0"/>
              </a:rPr>
              <a:t>Operator or Engineer - </a:t>
            </a:r>
            <a:r>
              <a:rPr lang="en-US" b="0" i="0" dirty="0">
                <a:effectLst/>
                <a:latin typeface="Arial" panose="020B0604020202020204" pitchFamily="34" charset="0"/>
              </a:rPr>
              <a:t>Other names for a conductor (the guides)</a:t>
            </a:r>
            <a:r>
              <a:rPr lang="en-US" b="1" i="0" dirty="0">
                <a:solidFill>
                  <a:srgbClr val="000000"/>
                </a:solidFill>
                <a:effectLst/>
                <a:latin typeface="Arial" panose="020B0604020202020204" pitchFamily="34" charset="0"/>
              </a:rPr>
              <a:t>Jumping off place - </a:t>
            </a:r>
            <a:r>
              <a:rPr lang="en-US" b="0" i="0" dirty="0">
                <a:solidFill>
                  <a:srgbClr val="000000"/>
                </a:solidFill>
                <a:effectLst/>
                <a:latin typeface="Arial" panose="020B0604020202020204" pitchFamily="34" charset="0"/>
              </a:rPr>
              <a:t>Place of safe shelter for fugitive slaves</a:t>
            </a:r>
            <a:endParaRPr lang="en-US" b="0" i="0" dirty="0">
              <a:solidFill>
                <a:srgbClr val="000000"/>
              </a:solidFill>
              <a:effectLst/>
              <a:latin typeface="Times New Roman" panose="02020603050405020304" pitchFamily="18" charset="0"/>
            </a:endParaRPr>
          </a:p>
          <a:p>
            <a:pPr algn="l"/>
            <a:r>
              <a:rPr lang="en-US" b="1" i="0" dirty="0">
                <a:solidFill>
                  <a:srgbClr val="000000"/>
                </a:solidFill>
                <a:effectLst/>
                <a:latin typeface="Arial" panose="020B0604020202020204" pitchFamily="34" charset="0"/>
              </a:rPr>
              <a:t>Patty Rollers or Paddy Rollers - </a:t>
            </a:r>
            <a:r>
              <a:rPr lang="en-US" b="0" i="0" dirty="0">
                <a:effectLst/>
                <a:latin typeface="Arial" panose="020B0604020202020204" pitchFamily="34" charset="0"/>
              </a:rPr>
              <a:t>Patty Rollers, </a:t>
            </a:r>
            <a:r>
              <a:rPr lang="en-US" b="0" i="0" dirty="0" err="1">
                <a:effectLst/>
                <a:latin typeface="Arial" panose="020B0604020202020204" pitchFamily="34" charset="0"/>
              </a:rPr>
              <a:t>Pattyrollers</a:t>
            </a:r>
            <a:r>
              <a:rPr lang="en-US" b="0" i="0" dirty="0">
                <a:effectLst/>
                <a:latin typeface="Arial" panose="020B0604020202020204" pitchFamily="34" charset="0"/>
              </a:rPr>
              <a:t> or Paddy Rollers were slave catchers. Probably a derivation of patrollers but 'Roller rigs' was used for the investigation of steam </a:t>
            </a:r>
            <a:r>
              <a:rPr lang="en-US" b="0" i="0" dirty="0" err="1">
                <a:effectLst/>
                <a:latin typeface="Arial" panose="020B0604020202020204" pitchFamily="34" charset="0"/>
              </a:rPr>
              <a:t>locomotives</a:t>
            </a:r>
            <a:r>
              <a:rPr lang="en-US" b="1" i="1" dirty="0" err="1">
                <a:solidFill>
                  <a:srgbClr val="000000"/>
                </a:solidFill>
                <a:effectLst/>
                <a:latin typeface="Arial" panose="020B0604020202020204" pitchFamily="34" charset="0"/>
              </a:rPr>
              <a:t>Words</a:t>
            </a:r>
            <a:r>
              <a:rPr lang="en-US" b="1" i="1" dirty="0">
                <a:solidFill>
                  <a:srgbClr val="000000"/>
                </a:solidFill>
                <a:effectLst/>
                <a:latin typeface="Arial" panose="020B0604020202020204" pitchFamily="34" charset="0"/>
              </a:rPr>
              <a:t>, Signs and Symbols</a:t>
            </a:r>
            <a:r>
              <a:rPr lang="en-US" b="1" i="0" dirty="0">
                <a:solidFill>
                  <a:srgbClr val="000000"/>
                </a:solidFill>
                <a:effectLst/>
                <a:latin typeface="Arial" panose="020B0604020202020204" pitchFamily="34" charset="0"/>
              </a:rPr>
              <a:t> - </a:t>
            </a:r>
            <a:r>
              <a:rPr lang="en-US" b="1" i="1" dirty="0">
                <a:solidFill>
                  <a:srgbClr val="000000"/>
                </a:solidFill>
                <a:effectLst/>
                <a:latin typeface="Arial" panose="020B0604020202020204" pitchFamily="34" charset="0"/>
              </a:rPr>
              <a:t>Meaning and Definition</a:t>
            </a:r>
            <a:endParaRPr lang="en-US" b="0" i="0" dirty="0">
              <a:solidFill>
                <a:srgbClr val="000000"/>
              </a:solidFill>
              <a:effectLst/>
              <a:latin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7</a:t>
            </a:fld>
            <a:endParaRPr lang="en-US"/>
          </a:p>
        </p:txBody>
      </p:sp>
    </p:spTree>
    <p:extLst>
      <p:ext uri="{BB962C8B-B14F-4D97-AF65-F5344CB8AC3E}">
        <p14:creationId xmlns:p14="http://schemas.microsoft.com/office/powerpoint/2010/main" val="187453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F282DC-D287-4E1E-B839-F5917E9021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07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E94F8-9AC3-45FA-9EDC-93DB2CF5CF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806B00-493D-41B4-B02A-2B609F736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AC7DED-9F28-4BCE-981D-3349B550EA6D}"/>
              </a:ext>
            </a:extLst>
          </p:cNvPr>
          <p:cNvSpPr>
            <a:spLocks noGrp="1"/>
          </p:cNvSpPr>
          <p:nvPr>
            <p:ph type="dt" sz="half" idx="10"/>
          </p:nvPr>
        </p:nvSpPr>
        <p:spPr/>
        <p:txBody>
          <a:bodyPr/>
          <a:lstStyle/>
          <a:p>
            <a:fld id="{02840E54-8973-4E70-9A5D-2A887590FCED}" type="datetimeFigureOut">
              <a:rPr lang="en-US" smtClean="0"/>
              <a:t>8/13/2023</a:t>
            </a:fld>
            <a:endParaRPr lang="en-US"/>
          </a:p>
        </p:txBody>
      </p:sp>
      <p:sp>
        <p:nvSpPr>
          <p:cNvPr id="5" name="Footer Placeholder 4">
            <a:extLst>
              <a:ext uri="{FF2B5EF4-FFF2-40B4-BE49-F238E27FC236}">
                <a16:creationId xmlns:a16="http://schemas.microsoft.com/office/drawing/2014/main" id="{DC810396-E985-4B73-8206-F931DFF60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37CFC-CD43-421E-925B-1A1B2B37600F}"/>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292389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2294-4E13-4AB1-9607-202F439B32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17186-28AC-45CA-8EE9-4F789825D8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F5253-5829-4BED-9AE7-80DF3481F085}"/>
              </a:ext>
            </a:extLst>
          </p:cNvPr>
          <p:cNvSpPr>
            <a:spLocks noGrp="1"/>
          </p:cNvSpPr>
          <p:nvPr>
            <p:ph type="dt" sz="half" idx="10"/>
          </p:nvPr>
        </p:nvSpPr>
        <p:spPr/>
        <p:txBody>
          <a:bodyPr/>
          <a:lstStyle/>
          <a:p>
            <a:fld id="{02840E54-8973-4E70-9A5D-2A887590FCED}" type="datetimeFigureOut">
              <a:rPr lang="en-US" smtClean="0"/>
              <a:t>8/13/2023</a:t>
            </a:fld>
            <a:endParaRPr lang="en-US"/>
          </a:p>
        </p:txBody>
      </p:sp>
      <p:sp>
        <p:nvSpPr>
          <p:cNvPr id="5" name="Footer Placeholder 4">
            <a:extLst>
              <a:ext uri="{FF2B5EF4-FFF2-40B4-BE49-F238E27FC236}">
                <a16:creationId xmlns:a16="http://schemas.microsoft.com/office/drawing/2014/main" id="{B7B29578-0E74-41CD-90EE-7F04C5EAA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13EB0-BC07-4E36-AC82-29E355347EDB}"/>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375525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9BF231-DB6E-4AAE-AE68-D4AA8D263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7C2352-382F-4D00-A41F-9846850576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A427D-8FA9-44A3-B130-42E138302DB1}"/>
              </a:ext>
            </a:extLst>
          </p:cNvPr>
          <p:cNvSpPr>
            <a:spLocks noGrp="1"/>
          </p:cNvSpPr>
          <p:nvPr>
            <p:ph type="dt" sz="half" idx="10"/>
          </p:nvPr>
        </p:nvSpPr>
        <p:spPr/>
        <p:txBody>
          <a:bodyPr/>
          <a:lstStyle/>
          <a:p>
            <a:fld id="{02840E54-8973-4E70-9A5D-2A887590FCED}" type="datetimeFigureOut">
              <a:rPr lang="en-US" smtClean="0"/>
              <a:t>8/13/2023</a:t>
            </a:fld>
            <a:endParaRPr lang="en-US"/>
          </a:p>
        </p:txBody>
      </p:sp>
      <p:sp>
        <p:nvSpPr>
          <p:cNvPr id="5" name="Footer Placeholder 4">
            <a:extLst>
              <a:ext uri="{FF2B5EF4-FFF2-40B4-BE49-F238E27FC236}">
                <a16:creationId xmlns:a16="http://schemas.microsoft.com/office/drawing/2014/main" id="{9A8F58EF-ADA0-4F4B-9098-D4B9EF3C5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0B1CE-3226-46E6-82A4-C71F388F7E88}"/>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52518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1BFA-EE57-47DC-93D3-8B2AA2FE7B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8B51E8-028B-44B5-8BBE-17AD1BD006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062C8-773B-4323-9B91-7FD5304026E9}"/>
              </a:ext>
            </a:extLst>
          </p:cNvPr>
          <p:cNvSpPr>
            <a:spLocks noGrp="1"/>
          </p:cNvSpPr>
          <p:nvPr>
            <p:ph type="dt" sz="half" idx="10"/>
          </p:nvPr>
        </p:nvSpPr>
        <p:spPr/>
        <p:txBody>
          <a:bodyPr/>
          <a:lstStyle/>
          <a:p>
            <a:fld id="{02840E54-8973-4E70-9A5D-2A887590FCED}" type="datetimeFigureOut">
              <a:rPr lang="en-US" smtClean="0"/>
              <a:t>8/13/2023</a:t>
            </a:fld>
            <a:endParaRPr lang="en-US"/>
          </a:p>
        </p:txBody>
      </p:sp>
      <p:sp>
        <p:nvSpPr>
          <p:cNvPr id="5" name="Footer Placeholder 4">
            <a:extLst>
              <a:ext uri="{FF2B5EF4-FFF2-40B4-BE49-F238E27FC236}">
                <a16:creationId xmlns:a16="http://schemas.microsoft.com/office/drawing/2014/main" id="{A3C9B655-90C7-4D48-96F1-3AFD1898A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AA556-52F3-45CC-AAD5-F07ACEB4A820}"/>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265015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5A4E-F3D5-4685-B2C2-CE1BC54FEA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322EED-CB85-416C-9614-90D1E8D96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909893-A87F-44C4-A016-29FB7888CAC2}"/>
              </a:ext>
            </a:extLst>
          </p:cNvPr>
          <p:cNvSpPr>
            <a:spLocks noGrp="1"/>
          </p:cNvSpPr>
          <p:nvPr>
            <p:ph type="dt" sz="half" idx="10"/>
          </p:nvPr>
        </p:nvSpPr>
        <p:spPr/>
        <p:txBody>
          <a:bodyPr/>
          <a:lstStyle/>
          <a:p>
            <a:fld id="{02840E54-8973-4E70-9A5D-2A887590FCED}" type="datetimeFigureOut">
              <a:rPr lang="en-US" smtClean="0"/>
              <a:t>8/13/2023</a:t>
            </a:fld>
            <a:endParaRPr lang="en-US"/>
          </a:p>
        </p:txBody>
      </p:sp>
      <p:sp>
        <p:nvSpPr>
          <p:cNvPr id="5" name="Footer Placeholder 4">
            <a:extLst>
              <a:ext uri="{FF2B5EF4-FFF2-40B4-BE49-F238E27FC236}">
                <a16:creationId xmlns:a16="http://schemas.microsoft.com/office/drawing/2014/main" id="{DD6FEF10-E932-4904-948C-62A787788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F6C5D-3556-4D37-9258-7171731E0DBE}"/>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276551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8100-9803-4949-B94A-35161FEF2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BCE07-554A-4F2C-95B6-EAA9FFCBE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5A8B8B-78D8-439F-98A6-13712F9114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4813FE-A03F-4B5C-B964-41FE47EC5F4A}"/>
              </a:ext>
            </a:extLst>
          </p:cNvPr>
          <p:cNvSpPr>
            <a:spLocks noGrp="1"/>
          </p:cNvSpPr>
          <p:nvPr>
            <p:ph type="dt" sz="half" idx="10"/>
          </p:nvPr>
        </p:nvSpPr>
        <p:spPr/>
        <p:txBody>
          <a:bodyPr/>
          <a:lstStyle/>
          <a:p>
            <a:fld id="{02840E54-8973-4E70-9A5D-2A887590FCED}" type="datetimeFigureOut">
              <a:rPr lang="en-US" smtClean="0"/>
              <a:t>8/13/2023</a:t>
            </a:fld>
            <a:endParaRPr lang="en-US"/>
          </a:p>
        </p:txBody>
      </p:sp>
      <p:sp>
        <p:nvSpPr>
          <p:cNvPr id="6" name="Footer Placeholder 5">
            <a:extLst>
              <a:ext uri="{FF2B5EF4-FFF2-40B4-BE49-F238E27FC236}">
                <a16:creationId xmlns:a16="http://schemas.microsoft.com/office/drawing/2014/main" id="{87A7B279-0CF6-4571-84C3-EF9A6AC8E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D8960-4714-417C-82AF-5A58A6A32E36}"/>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330390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986C3-D5FC-4FF7-997E-4F300C55D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2A5EB6-58F1-4030-9612-6E406C780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FB6773-1D37-46E9-9803-1C7AB352D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C49239-633A-4E11-B961-AAA3F2E26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1D908-B8F4-45AD-8B8D-95AAC21CE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8F8FCF-6E28-4D68-AE18-B49CBE845E41}"/>
              </a:ext>
            </a:extLst>
          </p:cNvPr>
          <p:cNvSpPr>
            <a:spLocks noGrp="1"/>
          </p:cNvSpPr>
          <p:nvPr>
            <p:ph type="dt" sz="half" idx="10"/>
          </p:nvPr>
        </p:nvSpPr>
        <p:spPr/>
        <p:txBody>
          <a:bodyPr/>
          <a:lstStyle/>
          <a:p>
            <a:fld id="{02840E54-8973-4E70-9A5D-2A887590FCED}" type="datetimeFigureOut">
              <a:rPr lang="en-US" smtClean="0"/>
              <a:t>8/13/2023</a:t>
            </a:fld>
            <a:endParaRPr lang="en-US"/>
          </a:p>
        </p:txBody>
      </p:sp>
      <p:sp>
        <p:nvSpPr>
          <p:cNvPr id="8" name="Footer Placeholder 7">
            <a:extLst>
              <a:ext uri="{FF2B5EF4-FFF2-40B4-BE49-F238E27FC236}">
                <a16:creationId xmlns:a16="http://schemas.microsoft.com/office/drawing/2014/main" id="{37424773-D20B-4D7F-B987-C831EFDD8F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4F983-41B2-4B94-9CF6-765E8ECD4B5E}"/>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112740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E6BC-83D2-4448-856B-C2CB49D549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EE1B5-44BC-4D63-8689-395598307A09}"/>
              </a:ext>
            </a:extLst>
          </p:cNvPr>
          <p:cNvSpPr>
            <a:spLocks noGrp="1"/>
          </p:cNvSpPr>
          <p:nvPr>
            <p:ph type="dt" sz="half" idx="10"/>
          </p:nvPr>
        </p:nvSpPr>
        <p:spPr/>
        <p:txBody>
          <a:bodyPr/>
          <a:lstStyle/>
          <a:p>
            <a:fld id="{02840E54-8973-4E70-9A5D-2A887590FCED}" type="datetimeFigureOut">
              <a:rPr lang="en-US" smtClean="0"/>
              <a:t>8/13/2023</a:t>
            </a:fld>
            <a:endParaRPr lang="en-US"/>
          </a:p>
        </p:txBody>
      </p:sp>
      <p:sp>
        <p:nvSpPr>
          <p:cNvPr id="4" name="Footer Placeholder 3">
            <a:extLst>
              <a:ext uri="{FF2B5EF4-FFF2-40B4-BE49-F238E27FC236}">
                <a16:creationId xmlns:a16="http://schemas.microsoft.com/office/drawing/2014/main" id="{69BC1D1A-0DA2-4FEF-A3F3-C2FC943301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9CDBB6-4810-444D-A657-866DBC8339C5}"/>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47941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97D680-CA5E-4E0A-A4CF-7D9B691A1785}"/>
              </a:ext>
            </a:extLst>
          </p:cNvPr>
          <p:cNvSpPr>
            <a:spLocks noGrp="1"/>
          </p:cNvSpPr>
          <p:nvPr>
            <p:ph type="dt" sz="half" idx="10"/>
          </p:nvPr>
        </p:nvSpPr>
        <p:spPr/>
        <p:txBody>
          <a:bodyPr/>
          <a:lstStyle/>
          <a:p>
            <a:fld id="{02840E54-8973-4E70-9A5D-2A887590FCED}" type="datetimeFigureOut">
              <a:rPr lang="en-US" smtClean="0"/>
              <a:t>8/13/2023</a:t>
            </a:fld>
            <a:endParaRPr lang="en-US"/>
          </a:p>
        </p:txBody>
      </p:sp>
      <p:sp>
        <p:nvSpPr>
          <p:cNvPr id="3" name="Footer Placeholder 2">
            <a:extLst>
              <a:ext uri="{FF2B5EF4-FFF2-40B4-BE49-F238E27FC236}">
                <a16:creationId xmlns:a16="http://schemas.microsoft.com/office/drawing/2014/main" id="{457B1034-7FE4-47CC-A1C7-B2E5C32B72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52CD7-8EA4-4B4B-A4AB-612D039770C7}"/>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172759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A6725-DC08-442F-8197-EAC152FB9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F635BC-4587-4153-B93B-23D1E2CC1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436EB-2DD4-4072-9C06-D9EFA4CD8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C0731-CE75-4B5A-9488-6E63F62B3B91}"/>
              </a:ext>
            </a:extLst>
          </p:cNvPr>
          <p:cNvSpPr>
            <a:spLocks noGrp="1"/>
          </p:cNvSpPr>
          <p:nvPr>
            <p:ph type="dt" sz="half" idx="10"/>
          </p:nvPr>
        </p:nvSpPr>
        <p:spPr/>
        <p:txBody>
          <a:bodyPr/>
          <a:lstStyle/>
          <a:p>
            <a:fld id="{02840E54-8973-4E70-9A5D-2A887590FCED}" type="datetimeFigureOut">
              <a:rPr lang="en-US" smtClean="0"/>
              <a:t>8/13/2023</a:t>
            </a:fld>
            <a:endParaRPr lang="en-US"/>
          </a:p>
        </p:txBody>
      </p:sp>
      <p:sp>
        <p:nvSpPr>
          <p:cNvPr id="6" name="Footer Placeholder 5">
            <a:extLst>
              <a:ext uri="{FF2B5EF4-FFF2-40B4-BE49-F238E27FC236}">
                <a16:creationId xmlns:a16="http://schemas.microsoft.com/office/drawing/2014/main" id="{3E1F9F4D-76E2-40FC-B78D-19DE85814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735ED-5BD1-4FE7-95F4-B3B2AC0B54EE}"/>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389635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A0E5-2E47-47C6-9C71-4E6E98880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557308-14AD-47F0-8E40-E94E0B4FF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7C40EF-C1E5-4538-A434-CD5965C1B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ECA54-6F61-4021-B767-6A0956DFFEBC}"/>
              </a:ext>
            </a:extLst>
          </p:cNvPr>
          <p:cNvSpPr>
            <a:spLocks noGrp="1"/>
          </p:cNvSpPr>
          <p:nvPr>
            <p:ph type="dt" sz="half" idx="10"/>
          </p:nvPr>
        </p:nvSpPr>
        <p:spPr/>
        <p:txBody>
          <a:bodyPr/>
          <a:lstStyle/>
          <a:p>
            <a:fld id="{02840E54-8973-4E70-9A5D-2A887590FCED}" type="datetimeFigureOut">
              <a:rPr lang="en-US" smtClean="0"/>
              <a:t>8/13/2023</a:t>
            </a:fld>
            <a:endParaRPr lang="en-US"/>
          </a:p>
        </p:txBody>
      </p:sp>
      <p:sp>
        <p:nvSpPr>
          <p:cNvPr id="6" name="Footer Placeholder 5">
            <a:extLst>
              <a:ext uri="{FF2B5EF4-FFF2-40B4-BE49-F238E27FC236}">
                <a16:creationId xmlns:a16="http://schemas.microsoft.com/office/drawing/2014/main" id="{31482DEC-D4CC-4031-87DA-C83302907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534C4-7411-4610-B074-C938226B1FA3}"/>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279000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9C95F-8853-4036-A6F5-C2919443A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2482E6-8D6D-4E91-B163-C4708442D8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4B492-89C0-4954-A357-BA8260B55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40E54-8973-4E70-9A5D-2A887590FCED}" type="datetimeFigureOut">
              <a:rPr lang="en-US" smtClean="0"/>
              <a:t>8/13/2023</a:t>
            </a:fld>
            <a:endParaRPr lang="en-US"/>
          </a:p>
        </p:txBody>
      </p:sp>
      <p:sp>
        <p:nvSpPr>
          <p:cNvPr id="5" name="Footer Placeholder 4">
            <a:extLst>
              <a:ext uri="{FF2B5EF4-FFF2-40B4-BE49-F238E27FC236}">
                <a16:creationId xmlns:a16="http://schemas.microsoft.com/office/drawing/2014/main" id="{4739B875-1CCA-4663-B8AA-A93362709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2F9BE4-914A-41DC-979B-DA59B7653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41671-66BF-4B0F-888C-D8367E14516C}" type="slidenum">
              <a:rPr lang="en-US" smtClean="0"/>
              <a:t>‹#›</a:t>
            </a:fld>
            <a:endParaRPr lang="en-US"/>
          </a:p>
        </p:txBody>
      </p:sp>
    </p:spTree>
    <p:extLst>
      <p:ext uri="{BB962C8B-B14F-4D97-AF65-F5344CB8AC3E}">
        <p14:creationId xmlns:p14="http://schemas.microsoft.com/office/powerpoint/2010/main" val="322734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F2BC38E-0B62-4F25-B156-E63882787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159" b="3159"/>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6C6EED-DBA0-4118-A2FA-4AD17AA95EB7}"/>
              </a:ext>
            </a:extLst>
          </p:cNvPr>
          <p:cNvSpPr>
            <a:spLocks noGrp="1"/>
          </p:cNvSpPr>
          <p:nvPr>
            <p:ph type="ctrTitle"/>
          </p:nvPr>
        </p:nvSpPr>
        <p:spPr>
          <a:xfrm>
            <a:off x="404553" y="3091928"/>
            <a:ext cx="9078562" cy="2387600"/>
          </a:xfrm>
        </p:spPr>
        <p:txBody>
          <a:bodyPr>
            <a:normAutofit/>
          </a:bodyPr>
          <a:lstStyle/>
          <a:p>
            <a:pPr algn="l"/>
            <a:endParaRPr lang="en-US" sz="6600" b="1" dirty="0"/>
          </a:p>
        </p:txBody>
      </p:sp>
      <p:sp>
        <p:nvSpPr>
          <p:cNvPr id="1048" name="Rectangle: Rounded Corners 104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4CD40B8-FE06-4D17-85D6-AA65405C56B0}"/>
              </a:ext>
            </a:extLst>
          </p:cNvPr>
          <p:cNvSpPr>
            <a:spLocks noGrp="1"/>
          </p:cNvSpPr>
          <p:nvPr>
            <p:ph type="subTitle" idx="1"/>
          </p:nvPr>
        </p:nvSpPr>
        <p:spPr>
          <a:xfrm>
            <a:off x="404553" y="5624945"/>
            <a:ext cx="9078562" cy="592975"/>
          </a:xfrm>
        </p:spPr>
        <p:txBody>
          <a:bodyPr anchor="ctr">
            <a:normAutofit/>
          </a:bodyPr>
          <a:lstStyle/>
          <a:p>
            <a:pPr algn="l">
              <a:spcBef>
                <a:spcPct val="0"/>
              </a:spcBef>
              <a:spcAft>
                <a:spcPts val="600"/>
              </a:spcAft>
            </a:pPr>
            <a:r>
              <a:rPr lang="en-US" b="1" dirty="0">
                <a:latin typeface="+mj-lt"/>
                <a:ea typeface="+mj-ea"/>
                <a:cs typeface="+mj-cs"/>
              </a:rPr>
              <a:t>Cybersecurity Connection with Art and History</a:t>
            </a:r>
          </a:p>
        </p:txBody>
      </p:sp>
    </p:spTree>
    <p:extLst>
      <p:ext uri="{BB962C8B-B14F-4D97-AF65-F5344CB8AC3E}">
        <p14:creationId xmlns:p14="http://schemas.microsoft.com/office/powerpoint/2010/main" val="97371920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AC71E0C-3BCD-4EE9-9DDD-BCE6E6A3AA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6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95DEB30-45C3-4413-82D8-109BF289B59D}"/>
              </a:ext>
            </a:extLst>
          </p:cNvPr>
          <p:cNvSpPr txBox="1"/>
          <p:nvPr/>
        </p:nvSpPr>
        <p:spPr>
          <a:xfrm>
            <a:off x="523875" y="5411705"/>
            <a:ext cx="11210925" cy="650371"/>
          </a:xfrm>
          <a:prstGeom prst="rect">
            <a:avLst/>
          </a:prstGeom>
        </p:spPr>
        <p:txBody>
          <a:bodyPr vert="horz" lIns="91440" tIns="45720" rIns="91440" bIns="45720" rtlCol="0" anchor="ctr">
            <a:normAutofit fontScale="55000" lnSpcReduction="20000"/>
          </a:bodyPr>
          <a:lstStyle/>
          <a:p>
            <a:pPr algn="ctr">
              <a:lnSpc>
                <a:spcPct val="90000"/>
              </a:lnSpc>
              <a:spcBef>
                <a:spcPct val="0"/>
              </a:spcBef>
              <a:spcAft>
                <a:spcPts val="600"/>
              </a:spcAft>
            </a:pPr>
            <a:r>
              <a:rPr lang="en-US" sz="2000" b="1" i="0" dirty="0">
                <a:solidFill>
                  <a:schemeClr val="tx1">
                    <a:lumMod val="85000"/>
                    <a:lumOff val="15000"/>
                  </a:schemeClr>
                </a:solidFill>
                <a:effectLst/>
                <a:ea typeface="+mj-ea"/>
                <a:cs typeface="+mj-cs"/>
              </a:rPr>
              <a:t>Steganography</a:t>
            </a:r>
          </a:p>
          <a:p>
            <a:pPr algn="ctr">
              <a:lnSpc>
                <a:spcPct val="90000"/>
              </a:lnSpc>
              <a:spcBef>
                <a:spcPct val="0"/>
              </a:spcBef>
              <a:spcAft>
                <a:spcPts val="600"/>
              </a:spcAft>
            </a:pPr>
            <a:endParaRPr lang="en-US" sz="2000" b="0" i="1" dirty="0">
              <a:solidFill>
                <a:schemeClr val="tx1">
                  <a:lumMod val="85000"/>
                  <a:lumOff val="15000"/>
                </a:schemeClr>
              </a:solidFill>
              <a:effectLst/>
              <a:ea typeface="+mj-ea"/>
              <a:cs typeface="+mj-cs"/>
            </a:endParaRPr>
          </a:p>
          <a:p>
            <a:pPr algn="ctr">
              <a:lnSpc>
                <a:spcPct val="90000"/>
              </a:lnSpc>
              <a:spcBef>
                <a:spcPct val="0"/>
              </a:spcBef>
              <a:spcAft>
                <a:spcPts val="600"/>
              </a:spcAft>
            </a:pPr>
            <a:r>
              <a:rPr lang="en-US" sz="2000" b="0" i="1" dirty="0">
                <a:solidFill>
                  <a:schemeClr val="tx1">
                    <a:lumMod val="85000"/>
                    <a:lumOff val="15000"/>
                  </a:schemeClr>
                </a:solidFill>
                <a:effectLst/>
                <a:ea typeface="+mj-ea"/>
                <a:cs typeface="+mj-cs"/>
              </a:rPr>
              <a:t>the practice of concealing messages or information within other </a:t>
            </a:r>
            <a:r>
              <a:rPr lang="en-US" sz="2000" b="0" i="1" dirty="0" err="1">
                <a:solidFill>
                  <a:schemeClr val="tx1">
                    <a:lumMod val="85000"/>
                    <a:lumOff val="15000"/>
                  </a:schemeClr>
                </a:solidFill>
                <a:effectLst/>
                <a:ea typeface="+mj-ea"/>
                <a:cs typeface="+mj-cs"/>
              </a:rPr>
              <a:t>nonsecret</a:t>
            </a:r>
            <a:r>
              <a:rPr lang="en-US" sz="2000" b="0" i="1" dirty="0">
                <a:solidFill>
                  <a:schemeClr val="tx1">
                    <a:lumMod val="85000"/>
                    <a:lumOff val="15000"/>
                  </a:schemeClr>
                </a:solidFill>
                <a:effectLst/>
                <a:ea typeface="+mj-ea"/>
                <a:cs typeface="+mj-cs"/>
              </a:rPr>
              <a:t> text or data</a:t>
            </a:r>
          </a:p>
        </p:txBody>
      </p:sp>
      <p:cxnSp>
        <p:nvCxnSpPr>
          <p:cNvPr id="1046" name="Straight Connector 104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72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5" name="Rectangle 308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C8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61A78-1034-4B70-88B7-E49AED58B27C}"/>
              </a:ext>
            </a:extLst>
          </p:cNvPr>
          <p:cNvSpPr>
            <a:spLocks noGrp="1"/>
          </p:cNvSpPr>
          <p:nvPr>
            <p:ph type="title"/>
          </p:nvPr>
        </p:nvSpPr>
        <p:spPr>
          <a:xfrm>
            <a:off x="524256" y="491260"/>
            <a:ext cx="6594189" cy="1625210"/>
          </a:xfrm>
        </p:spPr>
        <p:txBody>
          <a:bodyPr>
            <a:normAutofit/>
          </a:bodyPr>
          <a:lstStyle/>
          <a:p>
            <a:r>
              <a:rPr lang="en-US" dirty="0" err="1">
                <a:solidFill>
                  <a:srgbClr val="FFFFFF"/>
                </a:solidFill>
              </a:rPr>
              <a:t>CyberSnacks</a:t>
            </a:r>
            <a:endParaRPr lang="en-US" dirty="0">
              <a:solidFill>
                <a:srgbClr val="FFFFFF"/>
              </a:solidFill>
            </a:endParaRPr>
          </a:p>
        </p:txBody>
      </p:sp>
      <p:pic>
        <p:nvPicPr>
          <p:cNvPr id="3076" name="Picture 4">
            <a:extLst>
              <a:ext uri="{FF2B5EF4-FFF2-40B4-BE49-F238E27FC236}">
                <a16:creationId xmlns:a16="http://schemas.microsoft.com/office/drawing/2014/main" id="{AFB1F6EC-2250-4A65-904B-F1A4E0E60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234" b="21234"/>
          <a:stretch/>
        </p:blipFill>
        <p:spPr bwMode="auto">
          <a:xfrm>
            <a:off x="3671157" y="4562130"/>
            <a:ext cx="3447288" cy="19568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4C353E94-EEB2-43F9-9185-E39B89E45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1234" b="21234"/>
          <a:stretch/>
        </p:blipFill>
        <p:spPr bwMode="auto">
          <a:xfrm>
            <a:off x="223869" y="2445656"/>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308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7EBC1B-5308-4D23-B62E-3FC51F61EDC4}"/>
              </a:ext>
            </a:extLst>
          </p:cNvPr>
          <p:cNvSpPr>
            <a:spLocks noGrp="1"/>
          </p:cNvSpPr>
          <p:nvPr>
            <p:ph idx="1"/>
          </p:nvPr>
        </p:nvSpPr>
        <p:spPr>
          <a:xfrm>
            <a:off x="7957973" y="763523"/>
            <a:ext cx="3511296" cy="5330952"/>
          </a:xfrm>
        </p:spPr>
        <p:txBody>
          <a:bodyPr anchor="ctr">
            <a:normAutofit/>
          </a:bodyPr>
          <a:lstStyle/>
          <a:p>
            <a:pPr marL="0" indent="0">
              <a:buNone/>
            </a:pPr>
            <a:r>
              <a:rPr lang="en-US" sz="2200" dirty="0">
                <a:solidFill>
                  <a:srgbClr val="FFFFFF"/>
                </a:solidFill>
                <a:latin typeface="Montserrat" panose="00000500000000000000" pitchFamily="2" charset="0"/>
              </a:rPr>
              <a:t>Share these two images and have students discuss what they mean to them. </a:t>
            </a:r>
          </a:p>
          <a:p>
            <a:pPr marL="0" indent="0">
              <a:buNone/>
            </a:pPr>
            <a:endParaRPr lang="en-US" sz="2200" b="0" i="0" dirty="0">
              <a:solidFill>
                <a:srgbClr val="FFFFFF"/>
              </a:solidFill>
              <a:effectLst/>
              <a:latin typeface="Montserrat" panose="00000500000000000000" pitchFamily="2" charset="0"/>
            </a:endParaRPr>
          </a:p>
          <a:p>
            <a:pPr marL="0" indent="0">
              <a:buNone/>
            </a:pPr>
            <a:r>
              <a:rPr lang="en-US" sz="2200" dirty="0">
                <a:solidFill>
                  <a:srgbClr val="FFFFFF"/>
                </a:solidFill>
                <a:latin typeface="Montserrat" panose="00000500000000000000" pitchFamily="2" charset="0"/>
              </a:rPr>
              <a:t>If the images were supposed to be a “secret message” what do you think  each would mean?</a:t>
            </a:r>
            <a:endParaRPr lang="en-US" sz="2200" b="0" i="0" dirty="0">
              <a:solidFill>
                <a:srgbClr val="FFFFFF"/>
              </a:solidFill>
              <a:effectLst/>
              <a:latin typeface="Montserrat" panose="00000500000000000000" pitchFamily="2" charset="0"/>
            </a:endParaRPr>
          </a:p>
          <a:p>
            <a:endParaRPr lang="en-US" sz="2200" dirty="0">
              <a:solidFill>
                <a:srgbClr val="FFFFFF"/>
              </a:solidFill>
            </a:endParaRPr>
          </a:p>
        </p:txBody>
      </p:sp>
    </p:spTree>
    <p:extLst>
      <p:ext uri="{BB962C8B-B14F-4D97-AF65-F5344CB8AC3E}">
        <p14:creationId xmlns:p14="http://schemas.microsoft.com/office/powerpoint/2010/main" val="98266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dorable example of a sailboat pattern quilt.  How cute is this?">
            <a:extLst>
              <a:ext uri="{FF2B5EF4-FFF2-40B4-BE49-F238E27FC236}">
                <a16:creationId xmlns:a16="http://schemas.microsoft.com/office/drawing/2014/main" id="{7E9E87BD-2574-A718-0707-0F9AFC85382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9071" r="1" b="1933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918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E9E87BD-2574-A718-0707-0F9AFC85382B}"/>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t="22352" b="22675"/>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68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890D62D-47DF-798C-A21C-DDDE2E795C26}"/>
              </a:ext>
            </a:extLst>
          </p:cNvPr>
          <p:cNvPicPr>
            <a:picLocks noChangeAspect="1"/>
          </p:cNvPicPr>
          <p:nvPr/>
        </p:nvPicPr>
        <p:blipFill rotWithShape="1">
          <a:blip r:embed="rId3" cstate="hqprint">
            <a:extLst>
              <a:ext uri="{28A0092B-C50C-407E-A947-70E740481C1C}">
                <a14:useLocalDpi xmlns:a14="http://schemas.microsoft.com/office/drawing/2010/main"/>
              </a:ext>
            </a:extLst>
          </a:blip>
          <a:stretch/>
        </p:blipFill>
        <p:spPr bwMode="auto">
          <a:xfrm rot="21600000">
            <a:off x="5937487" y="457201"/>
            <a:ext cx="4918327" cy="5943600"/>
          </a:xfrm>
          <a:prstGeom prst="rect">
            <a:avLst/>
          </a:pr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237BE17-5424-BC62-50ED-F1EFFC39F125}"/>
              </a:ext>
            </a:extLst>
          </p:cNvPr>
          <p:cNvSpPr txBox="1"/>
          <p:nvPr/>
        </p:nvSpPr>
        <p:spPr>
          <a:xfrm>
            <a:off x="509580" y="243298"/>
            <a:ext cx="4918328" cy="6740307"/>
          </a:xfrm>
          <a:prstGeom prst="rect">
            <a:avLst/>
          </a:prstGeom>
          <a:noFill/>
        </p:spPr>
        <p:txBody>
          <a:bodyPr wrap="square" rtlCol="0">
            <a:spAutoFit/>
          </a:bodyPr>
          <a:lstStyle/>
          <a:p>
            <a:r>
              <a:rPr lang="en-US" sz="2400" b="1" dirty="0">
                <a:solidFill>
                  <a:schemeClr val="bg1"/>
                </a:solidFill>
              </a:rPr>
              <a:t>Art Standards: (grade 5-8 ) </a:t>
            </a:r>
          </a:p>
          <a:p>
            <a:endParaRPr lang="en-US" sz="2400" dirty="0">
              <a:solidFill>
                <a:schemeClr val="bg1"/>
              </a:solidFill>
            </a:endParaRPr>
          </a:p>
          <a:p>
            <a:r>
              <a:rPr lang="en-US" sz="2400" dirty="0">
                <a:solidFill>
                  <a:schemeClr val="bg1"/>
                </a:solidFill>
              </a:rPr>
              <a:t>Anchor Standard 10: </a:t>
            </a:r>
          </a:p>
          <a:p>
            <a:r>
              <a:rPr lang="en-US" sz="2400" dirty="0">
                <a:solidFill>
                  <a:schemeClr val="bg1"/>
                </a:solidFill>
              </a:rPr>
              <a:t>Synthesize and relate knowledge and personal experiences to make art. Act on creative ideas to connect personal experiences and knowledge to visually represent what people see, know, feel and imagine. </a:t>
            </a:r>
          </a:p>
          <a:p>
            <a:endParaRPr lang="en-US" sz="2400" dirty="0">
              <a:solidFill>
                <a:schemeClr val="bg1"/>
              </a:solidFill>
            </a:endParaRPr>
          </a:p>
          <a:p>
            <a:r>
              <a:rPr lang="en-US" sz="2400" dirty="0">
                <a:solidFill>
                  <a:schemeClr val="bg1"/>
                </a:solidFill>
              </a:rPr>
              <a:t>Anchor Standard 11: Relate artistic ideas and works with societal, cultural, and historical context to deepen understanding. Reason effectively to understand the role of art as an essential aspect of history, society, culture and human experience.</a:t>
            </a:r>
          </a:p>
        </p:txBody>
      </p:sp>
    </p:spTree>
    <p:extLst>
      <p:ext uri="{BB962C8B-B14F-4D97-AF65-F5344CB8AC3E}">
        <p14:creationId xmlns:p14="http://schemas.microsoft.com/office/powerpoint/2010/main" val="328439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1A78-1034-4B70-88B7-E49AED58B27C}"/>
              </a:ext>
            </a:extLst>
          </p:cNvPr>
          <p:cNvSpPr>
            <a:spLocks noGrp="1"/>
          </p:cNvSpPr>
          <p:nvPr>
            <p:ph type="title"/>
          </p:nvPr>
        </p:nvSpPr>
        <p:spPr>
          <a:xfrm>
            <a:off x="55429" y="3208100"/>
            <a:ext cx="3290887" cy="2452687"/>
          </a:xfrm>
        </p:spPr>
        <p:txBody>
          <a:bodyPr anchor="ctr">
            <a:normAutofit/>
          </a:bodyPr>
          <a:lstStyle/>
          <a:p>
            <a:r>
              <a:rPr lang="en-US" sz="3100" b="1" i="0" cap="all" dirty="0">
                <a:effectLst/>
                <a:latin typeface="Montserrat" panose="00000500000000000000" pitchFamily="2" charset="0"/>
              </a:rPr>
              <a:t>CREATE YOUR OWN SECRET MESSAGE</a:t>
            </a:r>
          </a:p>
        </p:txBody>
      </p:sp>
      <p:pic>
        <p:nvPicPr>
          <p:cNvPr id="2050" name="Picture 2">
            <a:extLst>
              <a:ext uri="{FF2B5EF4-FFF2-40B4-BE49-F238E27FC236}">
                <a16:creationId xmlns:a16="http://schemas.microsoft.com/office/drawing/2014/main" id="{B3B33227-8ED8-4F0D-A48A-558D1983E4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84" r="17838"/>
          <a:stretch/>
        </p:blipFill>
        <p:spPr bwMode="auto">
          <a:xfrm>
            <a:off x="586907" y="10439"/>
            <a:ext cx="11018186" cy="305867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7EBC1B-5308-4D23-B62E-3FC51F61EDC4}"/>
              </a:ext>
            </a:extLst>
          </p:cNvPr>
          <p:cNvSpPr>
            <a:spLocks noGrp="1"/>
          </p:cNvSpPr>
          <p:nvPr>
            <p:ph idx="1"/>
          </p:nvPr>
        </p:nvSpPr>
        <p:spPr>
          <a:xfrm>
            <a:off x="3346316" y="1536972"/>
            <a:ext cx="8845684" cy="6439710"/>
          </a:xfrm>
        </p:spPr>
        <p:txBody>
          <a:bodyPr anchor="ctr">
            <a:normAutofit/>
          </a:bodyPr>
          <a:lstStyle/>
          <a:p>
            <a:r>
              <a:rPr lang="en-US" sz="2000" dirty="0"/>
              <a:t>After discussing information about Black History Month, the Underground Railroad and secret codes hidden in plain site, have them create their own secret symbol.</a:t>
            </a:r>
          </a:p>
          <a:p>
            <a:r>
              <a:rPr lang="en-US" sz="2000" dirty="0"/>
              <a:t>Offer art supplies (crayons, markers, assorted paper, wrapping paper, fabric scraps and scissors). </a:t>
            </a:r>
          </a:p>
          <a:p>
            <a:r>
              <a:rPr lang="en-US" sz="2000" dirty="0"/>
              <a:t>Tell children to create quilt squares with hidden meanings. Remind them that colors, patterns, textures, “stitches” and “knots” (drawn on with a fine line marker), can each indicate a coded symbol.  </a:t>
            </a:r>
          </a:p>
          <a:p>
            <a:r>
              <a:rPr lang="en-US" sz="2000" dirty="0"/>
              <a:t>Students can create individual squares which may be taped or quilted together as a class quilt, or they may create individual quilts by gluing a number of completed squares to lengths of craft paper which can then be displayed on walls and hallways.</a:t>
            </a:r>
            <a:endParaRPr lang="en-US" dirty="0"/>
          </a:p>
        </p:txBody>
      </p:sp>
    </p:spTree>
    <p:extLst>
      <p:ext uri="{BB962C8B-B14F-4D97-AF65-F5344CB8AC3E}">
        <p14:creationId xmlns:p14="http://schemas.microsoft.com/office/powerpoint/2010/main" val="221673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5" name="Rectangle 308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C8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F61A78-1034-4B70-88B7-E49AED58B27C}"/>
              </a:ext>
            </a:extLst>
          </p:cNvPr>
          <p:cNvSpPr>
            <a:spLocks noGrp="1"/>
          </p:cNvSpPr>
          <p:nvPr>
            <p:ph type="title"/>
          </p:nvPr>
        </p:nvSpPr>
        <p:spPr>
          <a:xfrm>
            <a:off x="524256" y="491260"/>
            <a:ext cx="6594189" cy="1625210"/>
          </a:xfrm>
        </p:spPr>
        <p:txBody>
          <a:bodyPr>
            <a:normAutofit/>
          </a:bodyPr>
          <a:lstStyle/>
          <a:p>
            <a:r>
              <a:rPr lang="en-US">
                <a:solidFill>
                  <a:srgbClr val="FFFFFF"/>
                </a:solidFill>
              </a:rPr>
              <a:t>Directions</a:t>
            </a:r>
          </a:p>
        </p:txBody>
      </p:sp>
      <p:sp>
        <p:nvSpPr>
          <p:cNvPr id="3087" name="Rectangle 308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7EBC1B-5308-4D23-B62E-3FC51F61EDC4}"/>
              </a:ext>
            </a:extLst>
          </p:cNvPr>
          <p:cNvSpPr>
            <a:spLocks noGrp="1"/>
          </p:cNvSpPr>
          <p:nvPr>
            <p:ph idx="1"/>
          </p:nvPr>
        </p:nvSpPr>
        <p:spPr>
          <a:xfrm>
            <a:off x="7582022" y="491260"/>
            <a:ext cx="4085722" cy="5603215"/>
          </a:xfrm>
        </p:spPr>
        <p:txBody>
          <a:bodyPr anchor="ctr">
            <a:normAutofit fontScale="70000" lnSpcReduction="20000"/>
          </a:bodyPr>
          <a:lstStyle/>
          <a:p>
            <a:pPr marL="0" indent="0">
              <a:buNone/>
            </a:pPr>
            <a:endParaRPr lang="en-US" sz="2200" dirty="0">
              <a:solidFill>
                <a:schemeClr val="bg1"/>
              </a:solidFill>
            </a:endParaRPr>
          </a:p>
          <a:p>
            <a:pPr marL="0" indent="0">
              <a:buNone/>
            </a:pPr>
            <a:r>
              <a:rPr lang="en-US" sz="2900" dirty="0">
                <a:solidFill>
                  <a:schemeClr val="bg1"/>
                </a:solidFill>
              </a:rPr>
              <a:t>Design an Underground Railroad Freedom Quilt. </a:t>
            </a:r>
          </a:p>
          <a:p>
            <a:pPr marL="0" indent="0">
              <a:buNone/>
            </a:pPr>
            <a:r>
              <a:rPr lang="en-US" sz="2900" dirty="0">
                <a:solidFill>
                  <a:schemeClr val="bg1"/>
                </a:solidFill>
              </a:rPr>
              <a:t>Step 1. Read the background information about the Underground Railroad.</a:t>
            </a:r>
          </a:p>
          <a:p>
            <a:pPr marL="0" indent="0">
              <a:buNone/>
            </a:pPr>
            <a:r>
              <a:rPr lang="en-US" sz="2900" dirty="0">
                <a:solidFill>
                  <a:schemeClr val="bg1"/>
                </a:solidFill>
              </a:rPr>
              <a:t>Step 2. Look at the different quilt pattern designs and meanings.</a:t>
            </a:r>
          </a:p>
          <a:p>
            <a:pPr marL="0" indent="0">
              <a:buNone/>
            </a:pPr>
            <a:r>
              <a:rPr lang="en-US" sz="2900" dirty="0">
                <a:solidFill>
                  <a:schemeClr val="bg1"/>
                </a:solidFill>
              </a:rPr>
              <a:t>Step 3: Decide on which code patterns you will use and write down the directions for a classmate to follow. Use between 4 and 9 different patterns. </a:t>
            </a:r>
          </a:p>
          <a:p>
            <a:pPr marL="0" indent="0">
              <a:buNone/>
            </a:pPr>
            <a:r>
              <a:rPr lang="en-US" sz="2900" dirty="0">
                <a:solidFill>
                  <a:schemeClr val="bg1"/>
                </a:solidFill>
              </a:rPr>
              <a:t>Step 4. On a blank sheet of paper, divide the paper into 9 equal squares that are at least 2 in x 2 in square. In each square draw one of the quilt designs- you can repeat designs. </a:t>
            </a:r>
          </a:p>
          <a:p>
            <a:pPr marL="0" indent="0">
              <a:buNone/>
            </a:pPr>
            <a:r>
              <a:rPr lang="en-US" sz="2900" dirty="0">
                <a:solidFill>
                  <a:schemeClr val="bg1"/>
                </a:solidFill>
              </a:rPr>
              <a:t>Step 5. Remember to color your quilt pieces. </a:t>
            </a:r>
          </a:p>
          <a:p>
            <a:endParaRPr lang="en-US" sz="2200" dirty="0">
              <a:solidFill>
                <a:srgbClr val="FFFFFF"/>
              </a:solidFill>
            </a:endParaRPr>
          </a:p>
        </p:txBody>
      </p:sp>
      <p:pic>
        <p:nvPicPr>
          <p:cNvPr id="2050" name="Picture 2" descr="dream quilt create: Underground Railroad">
            <a:extLst>
              <a:ext uri="{FF2B5EF4-FFF2-40B4-BE49-F238E27FC236}">
                <a16:creationId xmlns:a16="http://schemas.microsoft.com/office/drawing/2014/main" id="{7F30BFAF-EEDF-4827-63BC-37F4A48E9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88" y="2474968"/>
            <a:ext cx="5642043" cy="423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29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3129</TotalTime>
  <Words>2712</Words>
  <Application>Microsoft Office PowerPoint</Application>
  <PresentationFormat>Widescreen</PresentationFormat>
  <Paragraphs>105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Montserrat</vt:lpstr>
      <vt:lpstr>Times New Roman</vt:lpstr>
      <vt:lpstr>Office Theme</vt:lpstr>
      <vt:lpstr>PowerPoint Presentation</vt:lpstr>
      <vt:lpstr>PowerPoint Presentation</vt:lpstr>
      <vt:lpstr>CyberSnacks</vt:lpstr>
      <vt:lpstr>PowerPoint Presentation</vt:lpstr>
      <vt:lpstr>PowerPoint Presentation</vt:lpstr>
      <vt:lpstr>PowerPoint Presentation</vt:lpstr>
      <vt:lpstr>CREATE YOUR OWN SECRET MESSAGE</vt:lpstr>
      <vt:lpstr>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found the messages?</dc:title>
  <dc:creator>Pruitt-Mentle, Davina (Fed)</dc:creator>
  <cp:lastModifiedBy>Pruitt-Mentle, Davina (Fed)</cp:lastModifiedBy>
  <cp:revision>33</cp:revision>
  <dcterms:created xsi:type="dcterms:W3CDTF">2021-04-13T16:42:03Z</dcterms:created>
  <dcterms:modified xsi:type="dcterms:W3CDTF">2023-08-13T20:36:42Z</dcterms:modified>
</cp:coreProperties>
</file>